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300" r:id="rId5"/>
    <p:sldId id="316" r:id="rId6"/>
    <p:sldId id="306" r:id="rId7"/>
    <p:sldId id="304" r:id="rId8"/>
    <p:sldId id="314" r:id="rId9"/>
    <p:sldId id="317" r:id="rId10"/>
    <p:sldId id="315" r:id="rId11"/>
    <p:sldId id="318" r:id="rId12"/>
    <p:sldId id="319" r:id="rId13"/>
    <p:sldId id="320" r:id="rId14"/>
    <p:sldId id="31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352D6-A643-417F-881D-7C43A0A2CC5E}" v="20" dt="2024-11-07T16:44:09.119"/>
  </p1510:revLst>
</p1510:revInfo>
</file>

<file path=ppt/tableStyles.xml><?xml version="1.0" encoding="utf-8"?>
<a:tblStyleLst xmlns:a="http://schemas.openxmlformats.org/drawingml/2006/main" def="{C083E6E3-FA7D-4D7B-A595-EF9225AFEA82}">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7" autoAdjust="0"/>
    <p:restoredTop sz="94682"/>
  </p:normalViewPr>
  <p:slideViewPr>
    <p:cSldViewPr snapToGrid="0">
      <p:cViewPr varScale="1">
        <p:scale>
          <a:sx n="78" d="100"/>
          <a:sy n="78" d="100"/>
        </p:scale>
        <p:origin x="1186" y="7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4712B4-1AE0-734B-BD0B-ED5EB8FC3B80}" type="datetime1">
              <a:rPr lang="en-US" smtClean="0"/>
              <a:t>11/13/2024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Add footer</a:t>
            </a:r>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09567-0710-7949-BFB0-34B4188750EB}" type="datetime1">
              <a:rPr lang="en-US" noProof="0" smtClean="0"/>
              <a:t>11/13/2024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dirty="0"/>
              <a:t>Add footer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10689336" cy="3383280"/>
          </a:xfrm>
        </p:spPr>
        <p:txBody>
          <a:bodyPr lIns="91440" tIns="45720" rIns="91440" bIns="45720" anchor="t"/>
          <a:lstStyle>
            <a:lvl1pPr>
              <a:defRPr sz="6000" b="1">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4718304"/>
            <a:ext cx="5367528" cy="1371600"/>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9" name="Graphic 18">
            <a:extLst>
              <a:ext uri="{FF2B5EF4-FFF2-40B4-BE49-F238E27FC236}">
                <a16:creationId xmlns:a16="http://schemas.microsoft.com/office/drawing/2014/main" id="{BD2B87EC-C19D-D312-C5D1-68C7B3D3F34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77" r="47068" b="26177"/>
          <a:stretch/>
        </p:blipFill>
        <p:spPr>
          <a:xfrm rot="5400000" flipH="1" flipV="1">
            <a:off x="8037001" y="-183083"/>
            <a:ext cx="3971922" cy="4338081"/>
          </a:xfrm>
          <a:prstGeom prst="rect">
            <a:avLst/>
          </a:prstGeom>
        </p:spPr>
      </p:pic>
      <p:pic>
        <p:nvPicPr>
          <p:cNvPr id="17" name="Graphic 16">
            <a:extLst>
              <a:ext uri="{FF2B5EF4-FFF2-40B4-BE49-F238E27FC236}">
                <a16:creationId xmlns:a16="http://schemas.microsoft.com/office/drawing/2014/main" id="{CA27C1C0-4175-DDF3-7F04-05A1FF4F83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1" r="26660" b="31913"/>
          <a:stretch/>
        </p:blipFill>
        <p:spPr>
          <a:xfrm flipH="1">
            <a:off x="-2" y="2786671"/>
            <a:ext cx="2626743" cy="4071330"/>
          </a:xfrm>
          <a:prstGeom prst="rect">
            <a:avLst/>
          </a:prstGeom>
        </p:spPr>
      </p:pic>
      <p:pic>
        <p:nvPicPr>
          <p:cNvPr id="15" name="Graphic 14">
            <a:extLst>
              <a:ext uri="{FF2B5EF4-FFF2-40B4-BE49-F238E27FC236}">
                <a16:creationId xmlns:a16="http://schemas.microsoft.com/office/drawing/2014/main" id="{8F59A96A-1EEC-D106-BC8B-FBC3D022D6C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49606"/>
          <a:stretch/>
        </p:blipFill>
        <p:spPr>
          <a:xfrm flipH="1">
            <a:off x="1634272" y="4519948"/>
            <a:ext cx="3527989" cy="2338052"/>
          </a:xfrm>
          <a:prstGeom prst="rect">
            <a:avLst/>
          </a:prstGeom>
        </p:spPr>
      </p:pic>
    </p:spTree>
    <p:extLst>
      <p:ext uri="{BB962C8B-B14F-4D97-AF65-F5344CB8AC3E}">
        <p14:creationId xmlns:p14="http://schemas.microsoft.com/office/powerpoint/2010/main" val="380928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76272"/>
            <a:ext cx="10652760"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371214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8668512" cy="2432304"/>
          </a:xfrm>
        </p:spPr>
        <p:txBody>
          <a:bodyPr lIns="91440" tIns="45720" rIns="91440" bIns="45720" anchor="t"/>
          <a:lstStyle>
            <a:lvl1pPr>
              <a:defRPr sz="6000" b="1">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3429000"/>
            <a:ext cx="5340096" cy="2660904"/>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7" name="Graphic 6">
            <a:extLst>
              <a:ext uri="{FF2B5EF4-FFF2-40B4-BE49-F238E27FC236}">
                <a16:creationId xmlns:a16="http://schemas.microsoft.com/office/drawing/2014/main" id="{F291867A-07AF-138A-AC57-59D328A609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 r="19404" b="26232"/>
          <a:stretch/>
        </p:blipFill>
        <p:spPr>
          <a:xfrm rot="5400000" flipH="1" flipV="1">
            <a:off x="8651875" y="625473"/>
            <a:ext cx="4165601" cy="2914652"/>
          </a:xfrm>
          <a:prstGeom prst="rect">
            <a:avLst/>
          </a:prstGeom>
        </p:spPr>
      </p:pic>
      <p:pic>
        <p:nvPicPr>
          <p:cNvPr id="8" name="Graphic 7">
            <a:extLst>
              <a:ext uri="{FF2B5EF4-FFF2-40B4-BE49-F238E27FC236}">
                <a16:creationId xmlns:a16="http://schemas.microsoft.com/office/drawing/2014/main" id="{1F7C5AD9-C0FD-61EF-DDC7-8F470141994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33" t="-8495" r="43883" b="25558"/>
          <a:stretch/>
        </p:blipFill>
        <p:spPr>
          <a:xfrm>
            <a:off x="10201275" y="1898651"/>
            <a:ext cx="1990725" cy="4959349"/>
          </a:xfrm>
          <a:prstGeom prst="rect">
            <a:avLst/>
          </a:prstGeom>
        </p:spPr>
      </p:pic>
      <p:pic>
        <p:nvPicPr>
          <p:cNvPr id="9" name="Graphic 8">
            <a:extLst>
              <a:ext uri="{FF2B5EF4-FFF2-40B4-BE49-F238E27FC236}">
                <a16:creationId xmlns:a16="http://schemas.microsoft.com/office/drawing/2014/main" id="{3398A539-AF73-E115-3EDF-231BC59E68D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027" t="1169" r="27094" b="32980"/>
          <a:stretch/>
        </p:blipFill>
        <p:spPr>
          <a:xfrm rot="10800000" flipV="1">
            <a:off x="-1" y="2988379"/>
            <a:ext cx="5335584" cy="3869622"/>
          </a:xfrm>
          <a:prstGeom prst="rect">
            <a:avLst/>
          </a:prstGeom>
        </p:spPr>
      </p:pic>
    </p:spTree>
    <p:extLst>
      <p:ext uri="{BB962C8B-B14F-4D97-AF65-F5344CB8AC3E}">
        <p14:creationId xmlns:p14="http://schemas.microsoft.com/office/powerpoint/2010/main" val="182776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Tree>
    <p:extLst>
      <p:ext uri="{BB962C8B-B14F-4D97-AF65-F5344CB8AC3E}">
        <p14:creationId xmlns:p14="http://schemas.microsoft.com/office/powerpoint/2010/main" val="30550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image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4892040" y="996696"/>
            <a:ext cx="6528816" cy="914400"/>
          </a:xfrm>
        </p:spPr>
        <p:txBody>
          <a:body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3C7080A-051C-2507-F252-F68346430154}"/>
              </a:ext>
            </a:extLst>
          </p:cNvPr>
          <p:cNvSpPr>
            <a:spLocks noGrp="1"/>
          </p:cNvSpPr>
          <p:nvPr>
            <p:ph type="pic" sz="quarter" idx="13"/>
          </p:nvPr>
        </p:nvSpPr>
        <p:spPr>
          <a:xfrm>
            <a:off x="457200" y="996950"/>
            <a:ext cx="3971925" cy="5857875"/>
          </a:xfrm>
        </p:spPr>
        <p:txBody>
          <a:bodyPr/>
          <a:lstStyle>
            <a:lvl1pPr marL="0" indent="0">
              <a:buNone/>
              <a:defRPr/>
            </a:lvl1pPr>
          </a:lstStyle>
          <a:p>
            <a:r>
              <a:rPr lang="en-US"/>
              <a:t>Click icon to add picture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4919472" y="2130552"/>
            <a:ext cx="6510528" cy="3959352"/>
          </a:xfrm>
        </p:spPr>
        <p:txBody>
          <a:bodyPr anchor="b"/>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lvl1pPr algn="ctr">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249012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01">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1225296" y="1691640"/>
            <a:ext cx="7708392" cy="2916936"/>
          </a:xfrm>
        </p:spPr>
        <p:txBody>
          <a:bodyPr lIns="91440" tIns="45720" rIns="91440" bIns="45720" anchor="b"/>
          <a:lstStyle>
            <a:lvl1pPr>
              <a:defRPr sz="6000" b="1">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1225296" y="5001768"/>
            <a:ext cx="7251192" cy="1088136"/>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EDBCB114-3994-3B78-91C3-3970219AB0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5397" b="35439"/>
          <a:stretch/>
        </p:blipFill>
        <p:spPr>
          <a:xfrm rot="16200000">
            <a:off x="8573175" y="595473"/>
            <a:ext cx="3527989" cy="3709665"/>
          </a:xfrm>
          <a:prstGeom prst="rect">
            <a:avLst/>
          </a:prstGeom>
        </p:spPr>
      </p:pic>
      <p:pic>
        <p:nvPicPr>
          <p:cNvPr id="4" name="Graphic 3">
            <a:extLst>
              <a:ext uri="{FF2B5EF4-FFF2-40B4-BE49-F238E27FC236}">
                <a16:creationId xmlns:a16="http://schemas.microsoft.com/office/drawing/2014/main" id="{1954D399-E3CD-888F-FCF9-DA0F34C6439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5157" b="13214"/>
          <a:stretch/>
        </p:blipFill>
        <p:spPr>
          <a:xfrm>
            <a:off x="8329613" y="3429000"/>
            <a:ext cx="3862387" cy="3429000"/>
          </a:xfrm>
          <a:prstGeom prst="rect">
            <a:avLst/>
          </a:prstGeom>
        </p:spPr>
      </p:pic>
      <p:pic>
        <p:nvPicPr>
          <p:cNvPr id="5" name="Graphic 4">
            <a:extLst>
              <a:ext uri="{FF2B5EF4-FFF2-40B4-BE49-F238E27FC236}">
                <a16:creationId xmlns:a16="http://schemas.microsoft.com/office/drawing/2014/main" id="{4CC75E85-8A16-65D2-BB9D-7966D18A9C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47260" b="26651"/>
          <a:stretch/>
        </p:blipFill>
        <p:spPr>
          <a:xfrm rot="16200000" flipV="1">
            <a:off x="197728" y="-197735"/>
            <a:ext cx="3914776" cy="4310243"/>
          </a:xfrm>
          <a:prstGeom prst="rect">
            <a:avLst/>
          </a:prstGeom>
        </p:spPr>
      </p:pic>
    </p:spTree>
    <p:extLst>
      <p:ext uri="{BB962C8B-B14F-4D97-AF65-F5344CB8AC3E}">
        <p14:creationId xmlns:p14="http://schemas.microsoft.com/office/powerpoint/2010/main" val="364968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768096" y="996696"/>
            <a:ext cx="10652760" cy="914400"/>
          </a:xfrm>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373439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02">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6099048" y="996696"/>
            <a:ext cx="5641848" cy="4855464"/>
          </a:xfrm>
        </p:spPr>
        <p:txBody>
          <a:bodyPr lIns="91440" tIns="45720" rIns="91440" bIns="45720" anchor="ctr"/>
          <a:lstStyle>
            <a:lvl1pPr>
              <a:defRPr sz="6000" b="1">
                <a:solidFill>
                  <a:schemeClr val="bg1"/>
                </a:solidFill>
              </a:defRPr>
            </a:lvl1pPr>
          </a:lstStyle>
          <a:p>
            <a:r>
              <a:rPr lang="en-US"/>
              <a:t>Click to edit Master title style</a:t>
            </a:r>
            <a:endParaRPr lang="en-US" dirty="0"/>
          </a:p>
        </p:txBody>
      </p:sp>
      <p:sp>
        <p:nvSpPr>
          <p:cNvPr id="927" name="Picture Placeholder 926">
            <a:extLst>
              <a:ext uri="{FF2B5EF4-FFF2-40B4-BE49-F238E27FC236}">
                <a16:creationId xmlns:a16="http://schemas.microsoft.com/office/drawing/2014/main" id="{E0D9F5FD-31A3-F83E-0559-2C0434E0046C}"/>
              </a:ext>
            </a:extLst>
          </p:cNvPr>
          <p:cNvSpPr>
            <a:spLocks noGrp="1"/>
          </p:cNvSpPr>
          <p:nvPr>
            <p:ph type="pic" sz="quarter" idx="13"/>
          </p:nvPr>
        </p:nvSpPr>
        <p:spPr>
          <a:xfrm>
            <a:off x="1078992" y="0"/>
            <a:ext cx="3971925" cy="5857875"/>
          </a:xfrm>
          <a:custGeom>
            <a:avLst/>
            <a:gdLst>
              <a:gd name="connsiteX0" fmla="*/ 0 w 3971925"/>
              <a:gd name="connsiteY0" fmla="*/ 0 h 5857875"/>
              <a:gd name="connsiteX1" fmla="*/ 3971925 w 3971925"/>
              <a:gd name="connsiteY1" fmla="*/ 0 h 5857875"/>
              <a:gd name="connsiteX2" fmla="*/ 3971925 w 3971925"/>
              <a:gd name="connsiteY2" fmla="*/ 5857875 h 5857875"/>
              <a:gd name="connsiteX3" fmla="*/ 1972187 w 3971925"/>
              <a:gd name="connsiteY3" fmla="*/ 5857875 h 5857875"/>
              <a:gd name="connsiteX4" fmla="*/ 1978760 w 3971925"/>
              <a:gd name="connsiteY4" fmla="*/ 5848548 h 5857875"/>
              <a:gd name="connsiteX5" fmla="*/ 2015275 w 3971925"/>
              <a:gd name="connsiteY5" fmla="*/ 5713664 h 5857875"/>
              <a:gd name="connsiteX6" fmla="*/ 2015275 w 3971925"/>
              <a:gd name="connsiteY6" fmla="*/ 5713663 h 5857875"/>
              <a:gd name="connsiteX7" fmla="*/ 2010932 w 3971925"/>
              <a:gd name="connsiteY7" fmla="*/ 5713083 h 5857875"/>
              <a:gd name="connsiteX8" fmla="*/ 2010064 w 3971925"/>
              <a:gd name="connsiteY8" fmla="*/ 5713083 h 5857875"/>
              <a:gd name="connsiteX9" fmla="*/ 1871116 w 3971925"/>
              <a:gd name="connsiteY9" fmla="*/ 5759476 h 5857875"/>
              <a:gd name="connsiteX10" fmla="*/ 1753300 w 3971925"/>
              <a:gd name="connsiteY10" fmla="*/ 5793691 h 5857875"/>
              <a:gd name="connsiteX11" fmla="*/ 1717404 w 3971925"/>
              <a:gd name="connsiteY11" fmla="*/ 5835082 h 5857875"/>
              <a:gd name="connsiteX12" fmla="*/ 1704691 w 3971925"/>
              <a:gd name="connsiteY12" fmla="*/ 5857875 h 5857875"/>
              <a:gd name="connsiteX13" fmla="*/ 0 w 3971925"/>
              <a:gd name="connsiteY13" fmla="*/ 5857875 h 585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1925" h="5857875">
                <a:moveTo>
                  <a:pt x="0" y="0"/>
                </a:moveTo>
                <a:lnTo>
                  <a:pt x="3971925" y="0"/>
                </a:lnTo>
                <a:lnTo>
                  <a:pt x="3971925" y="5857875"/>
                </a:lnTo>
                <a:lnTo>
                  <a:pt x="1972187" y="5857875"/>
                </a:lnTo>
                <a:lnTo>
                  <a:pt x="1978760" y="5848548"/>
                </a:lnTo>
                <a:cubicBezTo>
                  <a:pt x="2003551" y="5807990"/>
                  <a:pt x="2018531" y="5763681"/>
                  <a:pt x="2015275" y="5713664"/>
                </a:cubicBezTo>
                <a:lnTo>
                  <a:pt x="2015275" y="5713663"/>
                </a:lnTo>
                <a:cubicBezTo>
                  <a:pt x="2015275" y="5711343"/>
                  <a:pt x="2011801" y="5711343"/>
                  <a:pt x="2010932" y="5713083"/>
                </a:cubicBezTo>
                <a:cubicBezTo>
                  <a:pt x="2010643" y="5713083"/>
                  <a:pt x="2010354" y="5713083"/>
                  <a:pt x="2010064" y="5713083"/>
                </a:cubicBezTo>
                <a:cubicBezTo>
                  <a:pt x="1966643" y="5741499"/>
                  <a:pt x="1921774" y="5751937"/>
                  <a:pt x="1871116" y="5759476"/>
                </a:cubicBezTo>
                <a:cubicBezTo>
                  <a:pt x="1832326" y="5765275"/>
                  <a:pt x="1786010" y="5769045"/>
                  <a:pt x="1753300" y="5793691"/>
                </a:cubicBezTo>
                <a:cubicBezTo>
                  <a:pt x="1738970" y="5804419"/>
                  <a:pt x="1727463" y="5819134"/>
                  <a:pt x="1717404" y="5835082"/>
                </a:cubicBezTo>
                <a:lnTo>
                  <a:pt x="1704691" y="5857875"/>
                </a:lnTo>
                <a:lnTo>
                  <a:pt x="0" y="5857875"/>
                </a:lnTo>
                <a:close/>
              </a:path>
            </a:pathLst>
          </a:custGeom>
        </p:spPr>
        <p:txBody>
          <a:bodyPr wrap="square">
            <a:noAutofit/>
          </a:bodyPr>
          <a:lstStyle>
            <a:lvl1pPr marL="0" indent="0" algn="ctr">
              <a:buNone/>
              <a:defRPr>
                <a:solidFill>
                  <a:schemeClr val="bg1"/>
                </a:solidFill>
              </a:defRPr>
            </a:lvl1pPr>
          </a:lstStyle>
          <a:p>
            <a:r>
              <a:rPr lang="en-US"/>
              <a:t>Click icon to add picture</a:t>
            </a:r>
            <a:endParaRPr lang="en-US" dirty="0"/>
          </a:p>
        </p:txBody>
      </p:sp>
      <p:pic>
        <p:nvPicPr>
          <p:cNvPr id="7" name="Graphic 6">
            <a:extLst>
              <a:ext uri="{FF2B5EF4-FFF2-40B4-BE49-F238E27FC236}">
                <a16:creationId xmlns:a16="http://schemas.microsoft.com/office/drawing/2014/main" id="{AE730C61-B0A5-15E4-EBDC-4DAA74F0270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652" b="34005"/>
          <a:stretch/>
        </p:blipFill>
        <p:spPr>
          <a:xfrm rot="5400000" flipH="1" flipV="1">
            <a:off x="9278992" y="3944992"/>
            <a:ext cx="2764120" cy="3061895"/>
          </a:xfrm>
          <a:prstGeom prst="rect">
            <a:avLst/>
          </a:prstGeom>
        </p:spPr>
      </p:pic>
      <p:pic>
        <p:nvPicPr>
          <p:cNvPr id="876" name="Graphic 875">
            <a:extLst>
              <a:ext uri="{FF2B5EF4-FFF2-40B4-BE49-F238E27FC236}">
                <a16:creationId xmlns:a16="http://schemas.microsoft.com/office/drawing/2014/main" id="{1AD600CE-8F3B-12A6-46EE-EFDBB7A1BB9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3805" b="26651"/>
          <a:stretch/>
        </p:blipFill>
        <p:spPr>
          <a:xfrm rot="5400000">
            <a:off x="440621" y="2988379"/>
            <a:ext cx="3428999" cy="4310243"/>
          </a:xfrm>
          <a:prstGeom prst="rect">
            <a:avLst/>
          </a:prstGeom>
        </p:spPr>
      </p:pic>
    </p:spTree>
    <p:extLst>
      <p:ext uri="{BB962C8B-B14F-4D97-AF65-F5344CB8AC3E}">
        <p14:creationId xmlns:p14="http://schemas.microsoft.com/office/powerpoint/2010/main" val="41339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2" name="Picture Placeholder 7">
            <a:extLst>
              <a:ext uri="{FF2B5EF4-FFF2-40B4-BE49-F238E27FC236}">
                <a16:creationId xmlns:a16="http://schemas.microsoft.com/office/drawing/2014/main" id="{1153E704-93AB-7E5D-6EB0-56FA23E7BCC7}"/>
              </a:ext>
            </a:extLst>
          </p:cNvPr>
          <p:cNvSpPr>
            <a:spLocks noGrp="1"/>
          </p:cNvSpPr>
          <p:nvPr>
            <p:ph type="pic" sz="quarter" idx="13"/>
          </p:nvPr>
        </p:nvSpPr>
        <p:spPr>
          <a:xfrm>
            <a:off x="0" y="2130552"/>
            <a:ext cx="5641848" cy="3959352"/>
          </a:xfrm>
        </p:spPr>
        <p:txBody>
          <a:bodyPr/>
          <a:lstStyle>
            <a:lvl1pPr marL="0" indent="0">
              <a:buNone/>
              <a:defRPr/>
            </a:lvl1pPr>
          </a:lstStyle>
          <a:p>
            <a:r>
              <a:rPr lang="en-US"/>
              <a:t>Click icon to add picture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170702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5692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206240" cy="3959352"/>
          </a:xfrm>
        </p:spPr>
        <p:txBody>
          <a:bodyPr anchor="t"/>
          <a:lstStyle>
            <a:lvl1pPr marL="347472">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5513832" y="2176272"/>
            <a:ext cx="5907024"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64553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768096" y="996696"/>
            <a:ext cx="10652760" cy="914400"/>
          </a:xfrm>
          <a:prstGeom prst="rect">
            <a:avLst/>
          </a:prstGeom>
          <a:noFill/>
        </p:spPr>
        <p:txBody>
          <a:bodyPr vert="horz" lIns="91440" tIns="45720" rIns="91440" bIns="45720" rtlCol="0" anchor="t">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768096" y="2450591"/>
            <a:ext cx="10652761" cy="34875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34800" y="6400800"/>
            <a:ext cx="457200" cy="457200"/>
          </a:xfrm>
          <a:prstGeom prst="rect">
            <a:avLst/>
          </a:prstGeom>
          <a:noFill/>
        </p:spPr>
        <p:txBody>
          <a:bodyPr anchor="ctr"/>
          <a:lstStyle>
            <a:lvl1pPr algn="ctr">
              <a:defRPr lang="en-US" sz="1200" b="1" i="0" smtClean="0">
                <a:solidFill>
                  <a:schemeClr val="accent3"/>
                </a:solidFill>
                <a:latin typeface="+mn-lt"/>
              </a:defRPr>
            </a:lvl1pPr>
          </a:lstStyle>
          <a:p>
            <a:fld id="{19B51A1E-902D-48AF-9020-955120F399B6}" type="slidenum">
              <a:rPr lang="en-US" smtClean="0"/>
              <a:pPr/>
              <a:t>‹#›</a:t>
            </a:fld>
            <a:endParaRPr lang="en-US" dirty="0"/>
          </a:p>
        </p:txBody>
      </p:sp>
      <p:sp>
        <p:nvSpPr>
          <p:cNvPr id="4" name="TextBox 3">
            <a:extLst>
              <a:ext uri="{FF2B5EF4-FFF2-40B4-BE49-F238E27FC236}">
                <a16:creationId xmlns:a16="http://schemas.microsoft.com/office/drawing/2014/main" id="{066E99AD-9348-1084-6E11-26968BDE3782}"/>
              </a:ext>
            </a:extLst>
          </p:cNvPr>
          <p:cNvSpPr txBox="1"/>
          <p:nvPr userDrawn="1"/>
        </p:nvSpPr>
        <p:spPr>
          <a:xfrm>
            <a:off x="11741419" y="-1537"/>
            <a:ext cx="457200" cy="457200"/>
          </a:xfrm>
          <a:prstGeom prst="rect">
            <a:avLst/>
          </a:prstGeom>
          <a:noFill/>
        </p:spPr>
        <p:txBody>
          <a:bodyPr wrap="square" rtlCol="0" anchor="ctr">
            <a:noAutofit/>
          </a:bodyPr>
          <a:lstStyle/>
          <a:p>
            <a:pPr algn="ctr"/>
            <a:r>
              <a:rPr lang="en-US" sz="4000" b="0" dirty="0">
                <a:solidFill>
                  <a:schemeClr val="accent3"/>
                </a:solidFill>
                <a:latin typeface="+mn-lt"/>
                <a:ea typeface="BIZ UDPGothic" panose="020B0400000000000000" pitchFamily="34" charset="-128"/>
              </a:rPr>
              <a:t>*</a:t>
            </a:r>
          </a:p>
        </p:txBody>
      </p:sp>
      <p:cxnSp>
        <p:nvCxnSpPr>
          <p:cNvPr id="5" name="Straight Connector 4">
            <a:extLst>
              <a:ext uri="{FF2B5EF4-FFF2-40B4-BE49-F238E27FC236}">
                <a16:creationId xmlns:a16="http://schemas.microsoft.com/office/drawing/2014/main" id="{12047422-8CC9-77AE-C87B-852011B8253E}"/>
              </a:ext>
            </a:extLst>
          </p:cNvPr>
          <p:cNvCxnSpPr>
            <a:cxnSpLocks/>
          </p:cNvCxnSpPr>
          <p:nvPr userDrawn="1"/>
        </p:nvCxnSpPr>
        <p:spPr>
          <a:xfrm>
            <a:off x="0" y="457200"/>
            <a:ext cx="12192000"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C25401-8B16-54B2-8DFB-324B1C3F7DD3}"/>
              </a:ext>
            </a:extLst>
          </p:cNvPr>
          <p:cNvCxnSpPr>
            <a:cxnSpLocks/>
          </p:cNvCxnSpPr>
          <p:nvPr userDrawn="1"/>
        </p:nvCxnSpPr>
        <p:spPr>
          <a:xfrm>
            <a:off x="11734800" y="0"/>
            <a:ext cx="0" cy="6858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4702C82C-C24B-9094-A3C6-7670E28B8D16}"/>
              </a:ext>
            </a:extLst>
          </p:cNvPr>
          <p:cNvSpPr>
            <a:spLocks noGrp="1"/>
          </p:cNvSpPr>
          <p:nvPr>
            <p:ph type="ftr" sz="quarter" idx="3"/>
          </p:nvPr>
        </p:nvSpPr>
        <p:spPr>
          <a:xfrm rot="5400000">
            <a:off x="8991601" y="3200399"/>
            <a:ext cx="5943596" cy="457199"/>
          </a:xfrm>
          <a:prstGeom prst="rect">
            <a:avLst/>
          </a:prstGeom>
        </p:spPr>
        <p:txBody>
          <a:bodyPr anchor="ctr"/>
          <a:lstStyle>
            <a:lvl1pPr algn="ctr">
              <a:defRPr sz="1200" b="1" i="0" spc="0">
                <a:solidFill>
                  <a:schemeClr val="accent3"/>
                </a:solidFill>
                <a:latin typeface="+mn-lt"/>
              </a:defRPr>
            </a:lvl1pPr>
          </a:lstStyle>
          <a:p>
            <a:r>
              <a:rPr lang="en-US"/>
              <a:t>Add Footer</a:t>
            </a:r>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75000"/>
        </a:lnSpc>
        <a:spcBef>
          <a:spcPct val="0"/>
        </a:spcBef>
        <a:buNone/>
        <a:defRPr sz="4000" b="1" kern="1200" spc="-150" baseline="0">
          <a:solidFill>
            <a:schemeClr val="accent3"/>
          </a:solidFill>
          <a:latin typeface="+mj-lt"/>
          <a:ea typeface="+mj-ea"/>
          <a:cs typeface="+mj-cs"/>
        </a:defRPr>
      </a:lvl1pPr>
    </p:titleStyle>
    <p:bodyStyle>
      <a:lvl1pPr marL="347472"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0570-13B1-E20C-28EA-4514891DB373}"/>
              </a:ext>
            </a:extLst>
          </p:cNvPr>
          <p:cNvSpPr>
            <a:spLocks noGrp="1"/>
          </p:cNvSpPr>
          <p:nvPr>
            <p:ph type="title"/>
          </p:nvPr>
        </p:nvSpPr>
        <p:spPr>
          <a:xfrm>
            <a:off x="768096" y="996696"/>
            <a:ext cx="10689336" cy="3383280"/>
          </a:xfrm>
        </p:spPr>
        <p:txBody>
          <a:bodyPr/>
          <a:lstStyle/>
          <a:p>
            <a:pPr algn="ctr">
              <a:lnSpc>
                <a:spcPct val="100000"/>
              </a:lnSpc>
            </a:pPr>
            <a:r>
              <a:rPr lang="en-US" sz="4000" dirty="0">
                <a:solidFill>
                  <a:srgbClr val="FFFF00"/>
                </a:solidFill>
                <a:latin typeface="Times New Roman" panose="02020603050405020304" pitchFamily="18" charset="0"/>
                <a:cs typeface="Times New Roman" panose="02020603050405020304" pitchFamily="18" charset="0"/>
              </a:rPr>
              <a:t>SMART TRAFFIC MANAGEMENT</a:t>
            </a:r>
            <a:br>
              <a:rPr lang="en-US" sz="4000" dirty="0">
                <a:solidFill>
                  <a:srgbClr val="FFFF00"/>
                </a:solidFill>
                <a:latin typeface="Times New Roman" panose="02020603050405020304" pitchFamily="18" charset="0"/>
                <a:cs typeface="Times New Roman" panose="02020603050405020304" pitchFamily="18" charset="0"/>
              </a:rPr>
            </a:br>
            <a:br>
              <a:rPr lang="en-US" sz="2600" dirty="0">
                <a:solidFill>
                  <a:srgbClr val="92D050"/>
                </a:solidFill>
                <a:latin typeface="Times New Roman" panose="02020603050405020304" pitchFamily="18" charset="0"/>
                <a:cs typeface="Times New Roman" panose="02020603050405020304" pitchFamily="18" charset="0"/>
              </a:rPr>
            </a:br>
            <a:r>
              <a:rPr lang="en-US" sz="2600" dirty="0">
                <a:solidFill>
                  <a:srgbClr val="92D050"/>
                </a:solidFill>
                <a:latin typeface="Times New Roman" panose="02020603050405020304" pitchFamily="18" charset="0"/>
                <a:cs typeface="Times New Roman" panose="02020603050405020304" pitchFamily="18" charset="0"/>
              </a:rPr>
              <a:t>To Create a scalable cloud and IoT-based infrastructure to monitor and manage urban traffic in real time. Propose how your system would dynamically adjust traffic signals, manage vehicle congestion, and reduce emissions by analyzing real-time data from connected vehicles and traffic cameras.</a:t>
            </a:r>
          </a:p>
        </p:txBody>
      </p:sp>
      <p:sp>
        <p:nvSpPr>
          <p:cNvPr id="6" name="TextBox 5">
            <a:extLst>
              <a:ext uri="{FF2B5EF4-FFF2-40B4-BE49-F238E27FC236}">
                <a16:creationId xmlns:a16="http://schemas.microsoft.com/office/drawing/2014/main" id="{2D704E35-AA0C-383B-623A-0236978136C9}"/>
              </a:ext>
            </a:extLst>
          </p:cNvPr>
          <p:cNvSpPr txBox="1"/>
          <p:nvPr/>
        </p:nvSpPr>
        <p:spPr>
          <a:xfrm>
            <a:off x="5948515" y="4768646"/>
            <a:ext cx="5220930" cy="1354217"/>
          </a:xfrm>
          <a:prstGeom prst="rect">
            <a:avLst/>
          </a:prstGeom>
          <a:noFill/>
        </p:spPr>
        <p:txBody>
          <a:bodyPr wrap="square" rtlCol="0">
            <a:spAutoFit/>
          </a:bodyPr>
          <a:lstStyle/>
          <a:p>
            <a:r>
              <a:rPr lang="en-US" sz="3200" kern="1200" dirty="0">
                <a:solidFill>
                  <a:srgbClr val="F2F2F2"/>
                </a:solidFill>
                <a:effectLst/>
                <a:latin typeface="Times New Roman" panose="02020603050405020304" pitchFamily="18" charset="0"/>
                <a:cs typeface="Times New Roman" panose="02020603050405020304" pitchFamily="18" charset="0"/>
              </a:rPr>
              <a:t>C SURYA RAJ(192221010)</a:t>
            </a:r>
            <a:endParaRPr lang="en-IN" sz="3200" dirty="0">
              <a:effectLst/>
              <a:latin typeface="Times New Roman" panose="02020603050405020304" pitchFamily="18" charset="0"/>
              <a:cs typeface="Times New Roman" panose="02020603050405020304" pitchFamily="18" charset="0"/>
            </a:endParaRPr>
          </a:p>
          <a:p>
            <a:r>
              <a:rPr lang="en-US" sz="3200" dirty="0">
                <a:solidFill>
                  <a:schemeClr val="bg1">
                    <a:lumMod val="95000"/>
                  </a:schemeClr>
                </a:solidFill>
                <a:latin typeface="Times New Roman" panose="02020603050405020304" pitchFamily="18" charset="0"/>
                <a:cs typeface="Times New Roman" panose="02020603050405020304" pitchFamily="18" charset="0"/>
              </a:rPr>
              <a:t>SORNESH M S(192211052)</a:t>
            </a:r>
          </a:p>
          <a:p>
            <a:endParaRPr lang="en-IN" dirty="0"/>
          </a:p>
        </p:txBody>
      </p:sp>
    </p:spTree>
    <p:extLst>
      <p:ext uri="{BB962C8B-B14F-4D97-AF65-F5344CB8AC3E}">
        <p14:creationId xmlns:p14="http://schemas.microsoft.com/office/powerpoint/2010/main" val="106834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6D6C3-7197-B02D-E29D-D60DD9714A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42B09D5-9CB4-C61D-E41D-F641FCCA657F}"/>
              </a:ext>
            </a:extLst>
          </p:cNvPr>
          <p:cNvSpPr>
            <a:spLocks noGrp="1"/>
          </p:cNvSpPr>
          <p:nvPr>
            <p:ph type="title"/>
          </p:nvPr>
        </p:nvSpPr>
        <p:spPr>
          <a:xfrm>
            <a:off x="768096" y="573909"/>
            <a:ext cx="10652760" cy="655123"/>
          </a:xfrm>
        </p:spPr>
        <p:txBody>
          <a:bodyPr/>
          <a:lstStyle/>
          <a:p>
            <a:pPr algn="ctr"/>
            <a:r>
              <a:rPr lang="en-US" sz="4200" dirty="0">
                <a:latin typeface="Times New Roman" panose="02020603050405020304" pitchFamily="18" charset="0"/>
                <a:cs typeface="Times New Roman" panose="02020603050405020304" pitchFamily="18" charset="0"/>
              </a:rPr>
              <a:t>WORKING</a:t>
            </a:r>
          </a:p>
        </p:txBody>
      </p:sp>
      <p:sp>
        <p:nvSpPr>
          <p:cNvPr id="2" name="Slide Number Placeholder 1">
            <a:extLst>
              <a:ext uri="{FF2B5EF4-FFF2-40B4-BE49-F238E27FC236}">
                <a16:creationId xmlns:a16="http://schemas.microsoft.com/office/drawing/2014/main" id="{EEB5EDC9-72DA-4FAC-44A8-832B821E6344}"/>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10</a:t>
            </a:fld>
            <a:endParaRPr lang="en-US" dirty="0"/>
          </a:p>
        </p:txBody>
      </p:sp>
      <p:pic>
        <p:nvPicPr>
          <p:cNvPr id="3" name="WhatsApp Video 2024-11-13 at 10.20.22_db7efbde">
            <a:hlinkClick r:id="" action="ppaction://media"/>
            <a:extLst>
              <a:ext uri="{FF2B5EF4-FFF2-40B4-BE49-F238E27FC236}">
                <a16:creationId xmlns:a16="http://schemas.microsoft.com/office/drawing/2014/main" id="{2FBDE5A5-7A9E-766A-12F6-F4C147D115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6415" y="1229032"/>
            <a:ext cx="9526487" cy="5358649"/>
          </a:xfrm>
          <a:prstGeom prst="rect">
            <a:avLst/>
          </a:prstGeom>
        </p:spPr>
      </p:pic>
    </p:spTree>
    <p:extLst>
      <p:ext uri="{BB962C8B-B14F-4D97-AF65-F5344CB8AC3E}">
        <p14:creationId xmlns:p14="http://schemas.microsoft.com/office/powerpoint/2010/main" val="33214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B28854-6E27-4E1A-7F4C-376DDA734383}"/>
              </a:ext>
            </a:extLst>
          </p:cNvPr>
          <p:cNvSpPr txBox="1"/>
          <p:nvPr/>
        </p:nvSpPr>
        <p:spPr>
          <a:xfrm>
            <a:off x="3401961" y="3065896"/>
            <a:ext cx="6341807" cy="1138773"/>
          </a:xfrm>
          <a:prstGeom prst="rect">
            <a:avLst/>
          </a:prstGeom>
          <a:noFill/>
        </p:spPr>
        <p:txBody>
          <a:bodyPr wrap="square" rtlCol="0">
            <a:spAutoFit/>
          </a:bodyPr>
          <a:lstStyle/>
          <a:p>
            <a:pPr algn="ctr"/>
            <a:r>
              <a:rPr lang="en-IN" sz="6800" dirty="0">
                <a:solidFill>
                  <a:schemeClr val="bg1"/>
                </a:solidFill>
              </a:rPr>
              <a:t>THANK YOU</a:t>
            </a:r>
          </a:p>
        </p:txBody>
      </p:sp>
    </p:spTree>
    <p:extLst>
      <p:ext uri="{BB962C8B-B14F-4D97-AF65-F5344CB8AC3E}">
        <p14:creationId xmlns:p14="http://schemas.microsoft.com/office/powerpoint/2010/main" val="4235689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6BB00-FFE0-9585-8E14-5978F645EC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A9AACE-109A-21D9-73D5-AEDB6C170EFA}"/>
              </a:ext>
            </a:extLst>
          </p:cNvPr>
          <p:cNvSpPr>
            <a:spLocks noGrp="1"/>
          </p:cNvSpPr>
          <p:nvPr>
            <p:ph type="title"/>
          </p:nvPr>
        </p:nvSpPr>
        <p:spPr>
          <a:xfrm>
            <a:off x="769620" y="613238"/>
            <a:ext cx="10652760" cy="537136"/>
          </a:xfrm>
        </p:spPr>
        <p:txBody>
          <a:bodyPr/>
          <a:lstStyle/>
          <a:p>
            <a:pPr algn="ctr"/>
            <a:r>
              <a:rPr lang="en-US" sz="4200" dirty="0">
                <a:latin typeface="Times New Roman" panose="02020603050405020304" pitchFamily="18" charset="0"/>
                <a:cs typeface="Times New Roman" panose="02020603050405020304" pitchFamily="18" charset="0"/>
              </a:rPr>
              <a:t>INTRODUCTION</a:t>
            </a:r>
          </a:p>
        </p:txBody>
      </p:sp>
      <p:sp>
        <p:nvSpPr>
          <p:cNvPr id="2" name="Slide Number Placeholder 1">
            <a:extLst>
              <a:ext uri="{FF2B5EF4-FFF2-40B4-BE49-F238E27FC236}">
                <a16:creationId xmlns:a16="http://schemas.microsoft.com/office/drawing/2014/main" id="{C067B898-9510-B53A-5FDC-6BB78B4ABC8C}"/>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a:t>
            </a:fld>
            <a:endParaRPr lang="en-US" dirty="0"/>
          </a:p>
        </p:txBody>
      </p:sp>
      <p:sp>
        <p:nvSpPr>
          <p:cNvPr id="6" name="TextBox 5">
            <a:extLst>
              <a:ext uri="{FF2B5EF4-FFF2-40B4-BE49-F238E27FC236}">
                <a16:creationId xmlns:a16="http://schemas.microsoft.com/office/drawing/2014/main" id="{F39B6D7C-E6D1-8C5D-2AC1-0BD29C038560}"/>
              </a:ext>
            </a:extLst>
          </p:cNvPr>
          <p:cNvSpPr txBox="1"/>
          <p:nvPr/>
        </p:nvSpPr>
        <p:spPr>
          <a:xfrm>
            <a:off x="599768" y="1507153"/>
            <a:ext cx="5574889" cy="4893647"/>
          </a:xfrm>
          <a:prstGeom prst="rect">
            <a:avLst/>
          </a:prstGeom>
          <a:noFill/>
        </p:spPr>
        <p:txBody>
          <a:bodyPr wrap="square" rtlCol="0">
            <a:spAutoFit/>
          </a:bodyPr>
          <a:lstStyle/>
          <a:p>
            <a:pPr marL="285750" indent="-2857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Scalable Cloud and IoT Infrastructure for Real-Time Smart Traffic Management system uses cloud computing and IoT sensors to monitor urban traffic and adjust signals based on real-time data. </a:t>
            </a:r>
          </a:p>
          <a:p>
            <a:pPr marL="342900" indent="-342900" algn="just">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By analyzing distance vehicles on roads, it reduces congestion and emissions, ensuring smoother traffic flow. This solution is scalable, secure, and designed to support efficient, eco-friendly urban transportation.</a:t>
            </a:r>
            <a:endParaRPr lang="en-IN" sz="2400" dirty="0"/>
          </a:p>
        </p:txBody>
      </p:sp>
      <p:pic>
        <p:nvPicPr>
          <p:cNvPr id="8" name="Picture 7">
            <a:extLst>
              <a:ext uri="{FF2B5EF4-FFF2-40B4-BE49-F238E27FC236}">
                <a16:creationId xmlns:a16="http://schemas.microsoft.com/office/drawing/2014/main" id="{D810934D-5000-FC6B-492E-28203E8FA7EF}"/>
              </a:ext>
            </a:extLst>
          </p:cNvPr>
          <p:cNvPicPr>
            <a:picLocks noChangeAspect="1"/>
          </p:cNvPicPr>
          <p:nvPr/>
        </p:nvPicPr>
        <p:blipFill>
          <a:blip r:embed="rId2"/>
          <a:stretch>
            <a:fillRect/>
          </a:stretch>
        </p:blipFill>
        <p:spPr>
          <a:xfrm>
            <a:off x="6806334" y="1347019"/>
            <a:ext cx="3992242" cy="5142271"/>
          </a:xfrm>
          <a:prstGeom prst="rect">
            <a:avLst/>
          </a:prstGeom>
          <a:ln>
            <a:noFill/>
          </a:ln>
          <a:effectLst>
            <a:softEdge rad="112500"/>
          </a:effectLst>
        </p:spPr>
      </p:pic>
    </p:spTree>
    <p:extLst>
      <p:ext uri="{BB962C8B-B14F-4D97-AF65-F5344CB8AC3E}">
        <p14:creationId xmlns:p14="http://schemas.microsoft.com/office/powerpoint/2010/main" val="3245120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4F4A17-E5E3-3BBB-506A-67A82AC57277}"/>
              </a:ext>
            </a:extLst>
          </p:cNvPr>
          <p:cNvSpPr>
            <a:spLocks noGrp="1"/>
          </p:cNvSpPr>
          <p:nvPr>
            <p:ph type="title"/>
          </p:nvPr>
        </p:nvSpPr>
        <p:spPr>
          <a:xfrm>
            <a:off x="627888" y="646123"/>
            <a:ext cx="10652760" cy="585163"/>
          </a:xfrm>
        </p:spPr>
        <p:txBody>
          <a:bodyPr/>
          <a:lstStyle/>
          <a:p>
            <a:pPr algn="ctr"/>
            <a:r>
              <a:rPr lang="en-US" sz="4200" dirty="0">
                <a:latin typeface="Times New Roman" panose="02020603050405020304" pitchFamily="18" charset="0"/>
                <a:cs typeface="Times New Roman" panose="02020603050405020304" pitchFamily="18" charset="0"/>
              </a:rPr>
              <a:t>IDEA</a:t>
            </a:r>
          </a:p>
        </p:txBody>
      </p:sp>
      <p:sp>
        <p:nvSpPr>
          <p:cNvPr id="2" name="Slide Number Placeholder 1">
            <a:extLst>
              <a:ext uri="{FF2B5EF4-FFF2-40B4-BE49-F238E27FC236}">
                <a16:creationId xmlns:a16="http://schemas.microsoft.com/office/drawing/2014/main" id="{32DD2FEE-CF47-A509-59FE-1CBDAAF0188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3</a:t>
            </a:fld>
            <a:endParaRPr lang="en-US" dirty="0"/>
          </a:p>
        </p:txBody>
      </p:sp>
      <p:sp>
        <p:nvSpPr>
          <p:cNvPr id="7" name="TextBox 6">
            <a:extLst>
              <a:ext uri="{FF2B5EF4-FFF2-40B4-BE49-F238E27FC236}">
                <a16:creationId xmlns:a16="http://schemas.microsoft.com/office/drawing/2014/main" id="{3107E14E-32E1-6717-FFDF-72BC1B1AFD57}"/>
              </a:ext>
            </a:extLst>
          </p:cNvPr>
          <p:cNvSpPr txBox="1"/>
          <p:nvPr/>
        </p:nvSpPr>
        <p:spPr>
          <a:xfrm>
            <a:off x="6370320" y="1788160"/>
            <a:ext cx="4910328" cy="4708981"/>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Using ultrasonic sensor and IR sensor the amount or density of vehicles holding in particular side should be identified. And the density information will be shared to Arduino by the sensor and from Arduino the data will be shared to </a:t>
            </a:r>
            <a:r>
              <a:rPr lang="en-US" sz="2000" dirty="0" err="1">
                <a:latin typeface="Times New Roman" panose="02020603050405020304" pitchFamily="18" charset="0"/>
                <a:cs typeface="Times New Roman" panose="02020603050405020304" pitchFamily="18" charset="0"/>
              </a:rPr>
              <a:t>wifi</a:t>
            </a:r>
            <a:r>
              <a:rPr lang="en-US" sz="2000" dirty="0">
                <a:latin typeface="Times New Roman" panose="02020603050405020304" pitchFamily="18" charset="0"/>
                <a:cs typeface="Times New Roman" panose="02020603050405020304" pitchFamily="18" charset="0"/>
              </a:rPr>
              <a:t> module or </a:t>
            </a:r>
            <a:r>
              <a:rPr lang="en-US" sz="2000" dirty="0" err="1">
                <a:latin typeface="Times New Roman" panose="02020603050405020304" pitchFamily="18" charset="0"/>
                <a:cs typeface="Times New Roman" panose="02020603050405020304" pitchFamily="18" charset="0"/>
              </a:rPr>
              <a:t>wifi</a:t>
            </a:r>
            <a:r>
              <a:rPr lang="en-US" sz="2000" dirty="0">
                <a:latin typeface="Times New Roman" panose="02020603050405020304" pitchFamily="18" charset="0"/>
                <a:cs typeface="Times New Roman" panose="02020603050405020304" pitchFamily="18" charset="0"/>
              </a:rPr>
              <a:t> microprocessor.</a:t>
            </a:r>
          </a:p>
          <a:p>
            <a:pPr algn="just"/>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Now </a:t>
            </a:r>
            <a:r>
              <a:rPr lang="en-US" sz="2000" dirty="0" err="1">
                <a:latin typeface="Times New Roman" panose="02020603050405020304" pitchFamily="18" charset="0"/>
                <a:cs typeface="Times New Roman" panose="02020603050405020304" pitchFamily="18" charset="0"/>
              </a:rPr>
              <a:t>wifi</a:t>
            </a:r>
            <a:r>
              <a:rPr lang="en-US" sz="2000" dirty="0">
                <a:latin typeface="Times New Roman" panose="02020603050405020304" pitchFamily="18" charset="0"/>
                <a:cs typeface="Times New Roman" panose="02020603050405020304" pitchFamily="18" charset="0"/>
              </a:rPr>
              <a:t> module</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will </a:t>
            </a:r>
            <a:r>
              <a:rPr lang="en-US" sz="2000" dirty="0" err="1">
                <a:latin typeface="Times New Roman" panose="02020603050405020304" pitchFamily="18" charset="0"/>
                <a:cs typeface="Times New Roman" panose="02020603050405020304" pitchFamily="18" charset="0"/>
              </a:rPr>
              <a:t>analyse</a:t>
            </a:r>
            <a:r>
              <a:rPr lang="en-US" sz="2000" dirty="0">
                <a:latin typeface="Times New Roman" panose="02020603050405020304" pitchFamily="18" charset="0"/>
                <a:cs typeface="Times New Roman" panose="02020603050405020304" pitchFamily="18" charset="0"/>
              </a:rPr>
              <a:t> the data and send the output to Arduino</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ie</a:t>
            </a:r>
            <a:r>
              <a:rPr lang="en-US" sz="2000" dirty="0">
                <a:latin typeface="Times New Roman" panose="02020603050405020304" pitchFamily="18" charset="0"/>
                <a:cs typeface="Times New Roman" panose="02020603050405020304" pitchFamily="18" charset="0"/>
              </a:rPr>
              <a:t>) which light (LED light can be used)should be displayed now and for how many minutes</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red,green,yellow</a:t>
            </a:r>
            <a:r>
              <a:rPr lang="en-US" sz="2000" dirty="0">
                <a:latin typeface="Times New Roman" panose="02020603050405020304" pitchFamily="18" charset="0"/>
                <a:cs typeface="Times New Roman" panose="02020603050405020304" pitchFamily="18" charset="0"/>
              </a:rPr>
              <a:t>).And the Arduino make that particular </a:t>
            </a:r>
            <a:r>
              <a:rPr lang="en-US" sz="2000" dirty="0" err="1">
                <a:latin typeface="Times New Roman" panose="02020603050405020304" pitchFamily="18" charset="0"/>
                <a:cs typeface="Times New Roman" panose="02020603050405020304" pitchFamily="18" charset="0"/>
              </a:rPr>
              <a:t>colour</a:t>
            </a:r>
            <a:r>
              <a:rPr lang="en-US" sz="2000" dirty="0">
                <a:latin typeface="Times New Roman" panose="02020603050405020304" pitchFamily="18" charset="0"/>
                <a:cs typeface="Times New Roman" panose="02020603050405020304" pitchFamily="18" charset="0"/>
              </a:rPr>
              <a:t> light glow for that period of time.</a:t>
            </a:r>
            <a:endParaRPr lang="en-IN"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60AF0A0-F366-F3B2-F9E4-1BF16814F546}"/>
              </a:ext>
            </a:extLst>
          </p:cNvPr>
          <p:cNvPicPr>
            <a:picLocks noChangeAspect="1"/>
          </p:cNvPicPr>
          <p:nvPr/>
        </p:nvPicPr>
        <p:blipFill>
          <a:blip r:embed="rId2"/>
          <a:stretch>
            <a:fillRect/>
          </a:stretch>
        </p:blipFill>
        <p:spPr>
          <a:xfrm>
            <a:off x="285750" y="1788160"/>
            <a:ext cx="5902610" cy="4082026"/>
          </a:xfrm>
          <a:prstGeom prst="rect">
            <a:avLst/>
          </a:prstGeom>
          <a:ln>
            <a:noFill/>
          </a:ln>
          <a:effectLst>
            <a:softEdge rad="112500"/>
          </a:effectLst>
        </p:spPr>
      </p:pic>
    </p:spTree>
    <p:extLst>
      <p:ext uri="{BB962C8B-B14F-4D97-AF65-F5344CB8AC3E}">
        <p14:creationId xmlns:p14="http://schemas.microsoft.com/office/powerpoint/2010/main" val="266117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6FD60E-B013-52DF-354C-D8DB8814C97A}"/>
              </a:ext>
            </a:extLst>
          </p:cNvPr>
          <p:cNvSpPr>
            <a:spLocks noGrp="1"/>
          </p:cNvSpPr>
          <p:nvPr>
            <p:ph type="title"/>
          </p:nvPr>
        </p:nvSpPr>
        <p:spPr>
          <a:xfrm>
            <a:off x="769620" y="613238"/>
            <a:ext cx="10652760" cy="645291"/>
          </a:xfrm>
        </p:spPr>
        <p:txBody>
          <a:bodyPr/>
          <a:lstStyle/>
          <a:p>
            <a:pPr algn="ctr"/>
            <a:r>
              <a:rPr lang="en-US" sz="4200" dirty="0">
                <a:latin typeface="Times New Roman" panose="02020603050405020304" pitchFamily="18" charset="0"/>
                <a:cs typeface="Times New Roman" panose="02020603050405020304" pitchFamily="18" charset="0"/>
              </a:rPr>
              <a:t>COMPONENTS USED</a:t>
            </a:r>
          </a:p>
        </p:txBody>
      </p:sp>
      <p:sp>
        <p:nvSpPr>
          <p:cNvPr id="2" name="Slide Number Placeholder 1">
            <a:extLst>
              <a:ext uri="{FF2B5EF4-FFF2-40B4-BE49-F238E27FC236}">
                <a16:creationId xmlns:a16="http://schemas.microsoft.com/office/drawing/2014/main" id="{9B775CAD-60B4-E2CC-3451-3AB56951D128}"/>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4</a:t>
            </a:fld>
            <a:endParaRPr lang="en-US" dirty="0"/>
          </a:p>
        </p:txBody>
      </p:sp>
      <p:sp>
        <p:nvSpPr>
          <p:cNvPr id="5" name="TextBox 4">
            <a:extLst>
              <a:ext uri="{FF2B5EF4-FFF2-40B4-BE49-F238E27FC236}">
                <a16:creationId xmlns:a16="http://schemas.microsoft.com/office/drawing/2014/main" id="{292D81BD-85F2-B4FE-3960-40C7AD39266E}"/>
              </a:ext>
            </a:extLst>
          </p:cNvPr>
          <p:cNvSpPr txBox="1"/>
          <p:nvPr/>
        </p:nvSpPr>
        <p:spPr>
          <a:xfrm>
            <a:off x="3451122" y="1661652"/>
            <a:ext cx="6705600" cy="4339650"/>
          </a:xfrm>
          <a:prstGeom prst="rect">
            <a:avLst/>
          </a:prstGeom>
          <a:noFill/>
        </p:spPr>
        <p:txBody>
          <a:bodyPr wrap="square" rtlCol="0">
            <a:spAutoFit/>
          </a:bodyPr>
          <a:lstStyle/>
          <a:p>
            <a:pPr marL="685800" indent="-685800">
              <a:buFont typeface="Wingdings" panose="05000000000000000000" pitchFamily="2" charset="2"/>
              <a:buChar char="§"/>
            </a:pPr>
            <a:r>
              <a:rPr lang="en-US" sz="4600" dirty="0">
                <a:latin typeface="Times New Roman" panose="02020603050405020304" pitchFamily="18" charset="0"/>
                <a:cs typeface="Times New Roman" panose="02020603050405020304" pitchFamily="18" charset="0"/>
              </a:rPr>
              <a:t>Arduino </a:t>
            </a:r>
          </a:p>
          <a:p>
            <a:pPr marL="685800" indent="-685800">
              <a:buFont typeface="Wingdings" panose="05000000000000000000" pitchFamily="2" charset="2"/>
              <a:buChar char="§"/>
            </a:pPr>
            <a:r>
              <a:rPr lang="en-US" sz="4600" dirty="0">
                <a:latin typeface="Times New Roman" panose="02020603050405020304" pitchFamily="18" charset="0"/>
                <a:cs typeface="Times New Roman" panose="02020603050405020304" pitchFamily="18" charset="0"/>
              </a:rPr>
              <a:t> ultrasonic sensor</a:t>
            </a:r>
          </a:p>
          <a:p>
            <a:pPr marL="685800" indent="-685800">
              <a:buFont typeface="Wingdings" panose="05000000000000000000" pitchFamily="2" charset="2"/>
              <a:buChar char="§"/>
            </a:pPr>
            <a:r>
              <a:rPr lang="en-US" sz="4600" dirty="0">
                <a:latin typeface="Times New Roman" panose="02020603050405020304" pitchFamily="18" charset="0"/>
                <a:cs typeface="Times New Roman" panose="02020603050405020304" pitchFamily="18" charset="0"/>
              </a:rPr>
              <a:t> LED lights</a:t>
            </a:r>
          </a:p>
          <a:p>
            <a:pPr marL="685800" indent="-685800">
              <a:buFont typeface="Wingdings" panose="05000000000000000000" pitchFamily="2" charset="2"/>
              <a:buChar char="§"/>
            </a:pPr>
            <a:r>
              <a:rPr lang="en-US" sz="4600" dirty="0" err="1">
                <a:latin typeface="Times New Roman" panose="02020603050405020304" pitchFamily="18" charset="0"/>
                <a:cs typeface="Times New Roman" panose="02020603050405020304" pitchFamily="18" charset="0"/>
              </a:rPr>
              <a:t>Wifi</a:t>
            </a:r>
            <a:r>
              <a:rPr lang="en-US" sz="4600" dirty="0">
                <a:solidFill>
                  <a:schemeClr val="tx1"/>
                </a:solidFill>
                <a:latin typeface="Times New Roman" panose="02020603050405020304" pitchFamily="18" charset="0"/>
                <a:cs typeface="Times New Roman" panose="02020603050405020304" pitchFamily="18" charset="0"/>
              </a:rPr>
              <a:t> module</a:t>
            </a:r>
          </a:p>
          <a:p>
            <a:pPr marL="685800" indent="-685800">
              <a:buFont typeface="Wingdings" panose="05000000000000000000" pitchFamily="2" charset="2"/>
              <a:buChar char="§"/>
            </a:pPr>
            <a:r>
              <a:rPr lang="en-US" sz="4600" dirty="0">
                <a:latin typeface="Times New Roman" panose="02020603050405020304" pitchFamily="18" charset="0"/>
                <a:cs typeface="Times New Roman" panose="02020603050405020304" pitchFamily="18" charset="0"/>
              </a:rPr>
              <a:t>Connecting wires </a:t>
            </a:r>
          </a:p>
          <a:p>
            <a:pPr marL="685800" indent="-685800">
              <a:buFont typeface="Wingdings" panose="05000000000000000000" pitchFamily="2" charset="2"/>
              <a:buChar char="§"/>
            </a:pPr>
            <a:r>
              <a:rPr lang="en-US" sz="4600" dirty="0">
                <a:latin typeface="Times New Roman" panose="02020603050405020304" pitchFamily="18" charset="0"/>
                <a:cs typeface="Times New Roman" panose="02020603050405020304" pitchFamily="18" charset="0"/>
              </a:rPr>
              <a:t> jumper wires</a:t>
            </a:r>
            <a:endParaRPr lang="en-IN" sz="4600" dirty="0"/>
          </a:p>
        </p:txBody>
      </p:sp>
    </p:spTree>
    <p:extLst>
      <p:ext uri="{BB962C8B-B14F-4D97-AF65-F5344CB8AC3E}">
        <p14:creationId xmlns:p14="http://schemas.microsoft.com/office/powerpoint/2010/main" val="311035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B14A7-D1DB-28E5-4809-DA87829D0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997159-DB30-371E-A1DE-EAA15CE3F1F6}"/>
              </a:ext>
            </a:extLst>
          </p:cNvPr>
          <p:cNvSpPr>
            <a:spLocks noGrp="1"/>
          </p:cNvSpPr>
          <p:nvPr>
            <p:ph type="title"/>
          </p:nvPr>
        </p:nvSpPr>
        <p:spPr>
          <a:xfrm>
            <a:off x="768096" y="573909"/>
            <a:ext cx="10652760" cy="655123"/>
          </a:xfrm>
        </p:spPr>
        <p:txBody>
          <a:bodyPr/>
          <a:lstStyle/>
          <a:p>
            <a:pPr algn="ctr"/>
            <a:r>
              <a:rPr lang="en-US" sz="4200" dirty="0">
                <a:latin typeface="Times New Roman" panose="02020603050405020304" pitchFamily="18" charset="0"/>
                <a:cs typeface="Times New Roman" panose="02020603050405020304" pitchFamily="18" charset="0"/>
              </a:rPr>
              <a:t>CONNECTIONS</a:t>
            </a:r>
          </a:p>
        </p:txBody>
      </p:sp>
      <p:sp>
        <p:nvSpPr>
          <p:cNvPr id="2" name="Slide Number Placeholder 1">
            <a:extLst>
              <a:ext uri="{FF2B5EF4-FFF2-40B4-BE49-F238E27FC236}">
                <a16:creationId xmlns:a16="http://schemas.microsoft.com/office/drawing/2014/main" id="{7652993A-7505-31B7-89AC-2A1F3EBBBB45}"/>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5</a:t>
            </a:fld>
            <a:endParaRPr lang="en-US" dirty="0"/>
          </a:p>
        </p:txBody>
      </p:sp>
      <p:sp>
        <p:nvSpPr>
          <p:cNvPr id="10" name="TextBox 9">
            <a:extLst>
              <a:ext uri="{FF2B5EF4-FFF2-40B4-BE49-F238E27FC236}">
                <a16:creationId xmlns:a16="http://schemas.microsoft.com/office/drawing/2014/main" id="{EA0802DB-E704-BF1E-B923-89374B4C1513}"/>
              </a:ext>
            </a:extLst>
          </p:cNvPr>
          <p:cNvSpPr txBox="1"/>
          <p:nvPr/>
        </p:nvSpPr>
        <p:spPr>
          <a:xfrm>
            <a:off x="5083277" y="1590498"/>
            <a:ext cx="6406405" cy="3985706"/>
          </a:xfrm>
          <a:prstGeom prst="rect">
            <a:avLst/>
          </a:prstGeom>
          <a:noFill/>
        </p:spPr>
        <p:txBody>
          <a:bodyPr wrap="square" rtlCol="0">
            <a:spAutoFit/>
          </a:bodyPr>
          <a:lstStyle/>
          <a:p>
            <a:pPr marL="285750" indent="-285750">
              <a:buFont typeface="Wingdings" panose="05000000000000000000" pitchFamily="2" charset="2"/>
              <a:buChar char="§"/>
            </a:pPr>
            <a:r>
              <a:rPr lang="en-US" sz="2300" b="1" dirty="0">
                <a:solidFill>
                  <a:schemeClr val="tx1"/>
                </a:solidFill>
                <a:latin typeface="Times New Roman" panose="02020603050405020304" pitchFamily="18" charset="0"/>
                <a:cs typeface="Times New Roman" panose="02020603050405020304" pitchFamily="18" charset="0"/>
              </a:rPr>
              <a:t>Arduino</a:t>
            </a:r>
            <a:r>
              <a:rPr lang="en-US" sz="2300" dirty="0">
                <a:solidFill>
                  <a:schemeClr val="tx1"/>
                </a:solidFill>
                <a:latin typeface="Times New Roman" panose="02020603050405020304" pitchFamily="18" charset="0"/>
                <a:cs typeface="Times New Roman" panose="02020603050405020304" pitchFamily="18" charset="0"/>
              </a:rPr>
              <a:t> : Acts as the central control unit, receiving data from sensors and sending control signals to traffic lights.</a:t>
            </a:r>
          </a:p>
          <a:p>
            <a:pPr marL="285750" indent="-285750">
              <a:buFont typeface="Wingdings" panose="05000000000000000000" pitchFamily="2" charset="2"/>
              <a:buChar char="§"/>
            </a:pPr>
            <a:endParaRPr lang="en-US" sz="23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300" b="1" dirty="0">
                <a:solidFill>
                  <a:schemeClr val="tx1"/>
                </a:solidFill>
                <a:latin typeface="Times New Roman" panose="02020603050405020304" pitchFamily="18" charset="0"/>
                <a:cs typeface="Times New Roman" panose="02020603050405020304" pitchFamily="18" charset="0"/>
              </a:rPr>
              <a:t>Ultrasonic</a:t>
            </a:r>
            <a:r>
              <a:rPr lang="en-US" sz="2300" dirty="0">
                <a:solidFill>
                  <a:schemeClr val="tx1"/>
                </a:solidFill>
                <a:latin typeface="Times New Roman" panose="02020603050405020304" pitchFamily="18" charset="0"/>
                <a:cs typeface="Times New Roman" panose="02020603050405020304" pitchFamily="18" charset="0"/>
              </a:rPr>
              <a:t> </a:t>
            </a:r>
            <a:r>
              <a:rPr lang="en-US" sz="2300" b="1" dirty="0">
                <a:solidFill>
                  <a:schemeClr val="tx1"/>
                </a:solidFill>
                <a:latin typeface="Times New Roman" panose="02020603050405020304" pitchFamily="18" charset="0"/>
                <a:cs typeface="Times New Roman" panose="02020603050405020304" pitchFamily="18" charset="0"/>
              </a:rPr>
              <a:t>Sensors</a:t>
            </a:r>
            <a:r>
              <a:rPr lang="en-US" sz="2300" dirty="0">
                <a:solidFill>
                  <a:schemeClr val="tx1"/>
                </a:solidFill>
                <a:latin typeface="Times New Roman" panose="02020603050405020304" pitchFamily="18" charset="0"/>
                <a:cs typeface="Times New Roman" panose="02020603050405020304" pitchFamily="18" charset="0"/>
              </a:rPr>
              <a:t> (e.g., HC-SR04) :-</a:t>
            </a:r>
          </a:p>
          <a:p>
            <a:r>
              <a:rPr lang="en-US" sz="2300" dirty="0">
                <a:solidFill>
                  <a:schemeClr val="tx1"/>
                </a:solidFill>
                <a:latin typeface="Times New Roman" panose="02020603050405020304" pitchFamily="18" charset="0"/>
                <a:cs typeface="Times New Roman" panose="02020603050405020304" pitchFamily="18" charset="0"/>
              </a:rPr>
              <a:t>	Trigger Pin (TRIG): Connects to a digital pin on the Arduino </a:t>
            </a:r>
          </a:p>
          <a:p>
            <a:r>
              <a:rPr lang="en-US" sz="2300" dirty="0">
                <a:solidFill>
                  <a:schemeClr val="tx1"/>
                </a:solidFill>
                <a:latin typeface="Times New Roman" panose="02020603050405020304" pitchFamily="18" charset="0"/>
                <a:cs typeface="Times New Roman" panose="02020603050405020304" pitchFamily="18" charset="0"/>
              </a:rPr>
              <a:t>	Echo Pin (ECHO): Connects to another digital pin on the Arduino</a:t>
            </a:r>
          </a:p>
          <a:p>
            <a:r>
              <a:rPr lang="en-US" sz="2300" dirty="0">
                <a:solidFill>
                  <a:schemeClr val="tx1"/>
                </a:solidFill>
                <a:latin typeface="Times New Roman" panose="02020603050405020304" pitchFamily="18" charset="0"/>
                <a:cs typeface="Times New Roman" panose="02020603050405020304" pitchFamily="18" charset="0"/>
              </a:rPr>
              <a:t>	VCC and GND: Connect to the Arduino’s 5V and GND pins.</a:t>
            </a:r>
          </a:p>
        </p:txBody>
      </p:sp>
      <p:pic>
        <p:nvPicPr>
          <p:cNvPr id="5" name="Picture 4">
            <a:extLst>
              <a:ext uri="{FF2B5EF4-FFF2-40B4-BE49-F238E27FC236}">
                <a16:creationId xmlns:a16="http://schemas.microsoft.com/office/drawing/2014/main" id="{B20EF2B3-CB0B-C4F5-D499-0FFACB4EFC4B}"/>
              </a:ext>
            </a:extLst>
          </p:cNvPr>
          <p:cNvPicPr>
            <a:picLocks noChangeAspect="1"/>
          </p:cNvPicPr>
          <p:nvPr/>
        </p:nvPicPr>
        <p:blipFill>
          <a:blip r:embed="rId2"/>
          <a:stretch>
            <a:fillRect/>
          </a:stretch>
        </p:blipFill>
        <p:spPr>
          <a:xfrm>
            <a:off x="305720" y="1720646"/>
            <a:ext cx="4528245" cy="34117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63B95473-1995-FC13-8342-1BFC90522165}"/>
              </a:ext>
            </a:extLst>
          </p:cNvPr>
          <p:cNvSpPr txBox="1"/>
          <p:nvPr/>
        </p:nvSpPr>
        <p:spPr>
          <a:xfrm>
            <a:off x="983226" y="5791200"/>
            <a:ext cx="9802761" cy="1107996"/>
          </a:xfrm>
          <a:prstGeom prst="rect">
            <a:avLst/>
          </a:prstGeom>
          <a:noFill/>
        </p:spPr>
        <p:txBody>
          <a:bodyPr wrap="square" rtlCol="0">
            <a:spAutoFit/>
          </a:bodyPr>
          <a:lstStyle/>
          <a:p>
            <a:r>
              <a:rPr lang="en-US" sz="2200" dirty="0">
                <a:solidFill>
                  <a:schemeClr val="tx1"/>
                </a:solidFill>
                <a:latin typeface="Times New Roman" panose="02020603050405020304" pitchFamily="18" charset="0"/>
                <a:cs typeface="Times New Roman" panose="02020603050405020304" pitchFamily="18" charset="0"/>
              </a:rPr>
              <a:t>These sensors detect vehicles by measuring distance, enabling traffic density </a:t>
            </a:r>
            <a:r>
              <a:rPr lang="en-US" sz="2200">
                <a:solidFill>
                  <a:schemeClr val="tx1"/>
                </a:solidFill>
                <a:latin typeface="Times New Roman" panose="02020603050405020304" pitchFamily="18" charset="0"/>
                <a:cs typeface="Times New Roman" panose="02020603050405020304" pitchFamily="18" charset="0"/>
              </a:rPr>
              <a:t>calculations based </a:t>
            </a:r>
            <a:r>
              <a:rPr lang="en-US" sz="2200" dirty="0">
                <a:solidFill>
                  <a:schemeClr val="tx1"/>
                </a:solidFill>
                <a:latin typeface="Times New Roman" panose="02020603050405020304" pitchFamily="18" charset="0"/>
                <a:cs typeface="Times New Roman" panose="02020603050405020304" pitchFamily="18" charset="0"/>
              </a:rPr>
              <a:t>on how close or far vehicles are from the sensor.</a:t>
            </a:r>
          </a:p>
          <a:p>
            <a:endParaRPr lang="en-IN" sz="2200" dirty="0"/>
          </a:p>
        </p:txBody>
      </p:sp>
    </p:spTree>
    <p:extLst>
      <p:ext uri="{BB962C8B-B14F-4D97-AF65-F5344CB8AC3E}">
        <p14:creationId xmlns:p14="http://schemas.microsoft.com/office/powerpoint/2010/main" val="2758463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1EFB0-F687-7EA0-CAAE-67D439AB4F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28880D-9A1B-BD5C-B069-97AD9E424FE4}"/>
              </a:ext>
            </a:extLst>
          </p:cNvPr>
          <p:cNvSpPr>
            <a:spLocks noGrp="1"/>
          </p:cNvSpPr>
          <p:nvPr>
            <p:ph type="title"/>
          </p:nvPr>
        </p:nvSpPr>
        <p:spPr>
          <a:xfrm>
            <a:off x="768096" y="573909"/>
            <a:ext cx="10652760" cy="655123"/>
          </a:xfrm>
        </p:spPr>
        <p:txBody>
          <a:bodyPr/>
          <a:lstStyle/>
          <a:p>
            <a:pPr algn="ctr"/>
            <a:r>
              <a:rPr lang="en-US" sz="4200" dirty="0">
                <a:latin typeface="Times New Roman" panose="02020603050405020304" pitchFamily="18" charset="0"/>
                <a:cs typeface="Times New Roman" panose="02020603050405020304" pitchFamily="18" charset="0"/>
              </a:rPr>
              <a:t>CONNECTIONS</a:t>
            </a:r>
          </a:p>
        </p:txBody>
      </p:sp>
      <p:sp>
        <p:nvSpPr>
          <p:cNvPr id="2" name="Slide Number Placeholder 1">
            <a:extLst>
              <a:ext uri="{FF2B5EF4-FFF2-40B4-BE49-F238E27FC236}">
                <a16:creationId xmlns:a16="http://schemas.microsoft.com/office/drawing/2014/main" id="{18E7666E-D593-876C-B8D4-6640AE7CA4F9}"/>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6</a:t>
            </a:fld>
            <a:endParaRPr lang="en-US" dirty="0"/>
          </a:p>
        </p:txBody>
      </p:sp>
      <p:sp>
        <p:nvSpPr>
          <p:cNvPr id="10" name="TextBox 9">
            <a:extLst>
              <a:ext uri="{FF2B5EF4-FFF2-40B4-BE49-F238E27FC236}">
                <a16:creationId xmlns:a16="http://schemas.microsoft.com/office/drawing/2014/main" id="{127F15F5-7B49-4F81-B0FA-E685517A2D2F}"/>
              </a:ext>
            </a:extLst>
          </p:cNvPr>
          <p:cNvSpPr txBox="1"/>
          <p:nvPr/>
        </p:nvSpPr>
        <p:spPr>
          <a:xfrm>
            <a:off x="639098" y="1750142"/>
            <a:ext cx="10781758" cy="4647426"/>
          </a:xfrm>
          <a:prstGeom prst="rect">
            <a:avLst/>
          </a:prstGeom>
          <a:noFill/>
        </p:spPr>
        <p:txBody>
          <a:bodyPr wrap="square" rtlCol="0">
            <a:spAutoFit/>
          </a:bodyPr>
          <a:lstStyle/>
          <a:p>
            <a:pPr marL="285750" indent="-285750">
              <a:buFont typeface="Wingdings" panose="05000000000000000000" pitchFamily="2" charset="2"/>
              <a:buChar char="§"/>
            </a:pPr>
            <a:r>
              <a:rPr lang="en-US" sz="2100" b="1" dirty="0">
                <a:solidFill>
                  <a:schemeClr val="tx1"/>
                </a:solidFill>
                <a:latin typeface="Times New Roman" panose="02020603050405020304" pitchFamily="18" charset="0"/>
                <a:cs typeface="Times New Roman" panose="02020603050405020304" pitchFamily="18" charset="0"/>
              </a:rPr>
              <a:t>Arduino</a:t>
            </a:r>
            <a:r>
              <a:rPr lang="en-US" sz="2100" dirty="0">
                <a:solidFill>
                  <a:schemeClr val="tx1"/>
                </a:solidFill>
                <a:latin typeface="Times New Roman" panose="02020603050405020304" pitchFamily="18" charset="0"/>
                <a:cs typeface="Times New Roman" panose="02020603050405020304" pitchFamily="18" charset="0"/>
              </a:rPr>
              <a:t> : Acts as the central control unit, receiving data from sensors and sending control signals to traffic lights.</a:t>
            </a:r>
          </a:p>
          <a:p>
            <a:pPr marL="285750" indent="-285750">
              <a:buFont typeface="Wingdings" panose="05000000000000000000" pitchFamily="2" charset="2"/>
              <a:buChar char="§"/>
            </a:pPr>
            <a:endParaRPr lang="en-US" sz="21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b="1" dirty="0">
                <a:solidFill>
                  <a:schemeClr val="tx1"/>
                </a:solidFill>
                <a:latin typeface="Times New Roman" panose="02020603050405020304" pitchFamily="18" charset="0"/>
                <a:cs typeface="Times New Roman" panose="02020603050405020304" pitchFamily="18" charset="0"/>
              </a:rPr>
              <a:t>Traffic</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Light</a:t>
            </a:r>
            <a:r>
              <a:rPr lang="en-US" sz="2000" dirty="0">
                <a:solidFill>
                  <a:schemeClr val="tx1"/>
                </a:solidFill>
                <a:latin typeface="Times New Roman" panose="02020603050405020304" pitchFamily="18" charset="0"/>
                <a:cs typeface="Times New Roman" panose="02020603050405020304" pitchFamily="18" charset="0"/>
              </a:rPr>
              <a:t> LEDs : Use three LEDs (Red, Yellow, and Green) for each traffic 	light signal. Connect each LED to the microcontroller’s digital pins (e.g., D4 for Red, D5 for Yellow, D6 for Green) through a current-limiting resistor.</a:t>
            </a:r>
            <a:endParaRPr lang="en-US" sz="2000"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1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1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100" b="1" dirty="0">
                <a:latin typeface="Times New Roman" panose="02020603050405020304" pitchFamily="18" charset="0"/>
                <a:cs typeface="Times New Roman" panose="02020603050405020304" pitchFamily="18" charset="0"/>
              </a:rPr>
              <a:t>IR Sensor</a:t>
            </a:r>
            <a:r>
              <a:rPr lang="en-US" sz="2100" dirty="0">
                <a:latin typeface="Times New Roman" panose="02020603050405020304" pitchFamily="18" charset="0"/>
                <a:cs typeface="Times New Roman" panose="02020603050405020304" pitchFamily="18" charset="0"/>
              </a:rPr>
              <a:t> :-</a:t>
            </a:r>
          </a:p>
          <a:p>
            <a:r>
              <a:rPr lang="en-US" sz="2100" dirty="0">
                <a:latin typeface="Times New Roman" panose="02020603050405020304" pitchFamily="18" charset="0"/>
                <a:cs typeface="Times New Roman" panose="02020603050405020304" pitchFamily="18" charset="0"/>
              </a:rPr>
              <a:t>	</a:t>
            </a:r>
            <a:r>
              <a:rPr lang="en-US" sz="2400" i="0" dirty="0">
                <a:effectLst/>
                <a:latin typeface="Times New Roman" panose="02020603050405020304" pitchFamily="18" charset="0"/>
                <a:cs typeface="Times New Roman" panose="02020603050405020304" pitchFamily="18" charset="0"/>
              </a:rPr>
              <a:t>An infrared sensor (IR sensor) is a radiation-sensitive optoelectronic 	component with a spectral sensitivity in the infrared wavelength range 780 nm</a:t>
            </a:r>
            <a:endParaRPr lang="en-US" sz="21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1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IN" sz="2100" dirty="0"/>
          </a:p>
        </p:txBody>
      </p:sp>
    </p:spTree>
    <p:extLst>
      <p:ext uri="{BB962C8B-B14F-4D97-AF65-F5344CB8AC3E}">
        <p14:creationId xmlns:p14="http://schemas.microsoft.com/office/powerpoint/2010/main" val="477512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B2144-7FDE-4D62-58A2-9BD9C2ABF2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E12E6D-BC9E-5186-DCE7-0E7B1F47D54E}"/>
              </a:ext>
            </a:extLst>
          </p:cNvPr>
          <p:cNvSpPr>
            <a:spLocks noGrp="1"/>
          </p:cNvSpPr>
          <p:nvPr>
            <p:ph type="title"/>
          </p:nvPr>
        </p:nvSpPr>
        <p:spPr>
          <a:xfrm>
            <a:off x="768096" y="573909"/>
            <a:ext cx="10652760" cy="655123"/>
          </a:xfrm>
        </p:spPr>
        <p:txBody>
          <a:bodyPr/>
          <a:lstStyle/>
          <a:p>
            <a:pPr algn="ctr"/>
            <a:r>
              <a:rPr lang="en-US" sz="4200" dirty="0">
                <a:latin typeface="Times New Roman" panose="02020603050405020304" pitchFamily="18" charset="0"/>
                <a:cs typeface="Times New Roman" panose="02020603050405020304" pitchFamily="18" charset="0"/>
              </a:rPr>
              <a:t>CONNECTIONS</a:t>
            </a:r>
          </a:p>
        </p:txBody>
      </p:sp>
      <p:sp>
        <p:nvSpPr>
          <p:cNvPr id="2" name="Slide Number Placeholder 1">
            <a:extLst>
              <a:ext uri="{FF2B5EF4-FFF2-40B4-BE49-F238E27FC236}">
                <a16:creationId xmlns:a16="http://schemas.microsoft.com/office/drawing/2014/main" id="{0ECCD2C6-2A35-6C0A-6353-59121826AA7A}"/>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7</a:t>
            </a:fld>
            <a:endParaRPr lang="en-US" dirty="0"/>
          </a:p>
        </p:txBody>
      </p:sp>
      <p:sp>
        <p:nvSpPr>
          <p:cNvPr id="7" name="TextBox 6">
            <a:extLst>
              <a:ext uri="{FF2B5EF4-FFF2-40B4-BE49-F238E27FC236}">
                <a16:creationId xmlns:a16="http://schemas.microsoft.com/office/drawing/2014/main" id="{CF916D7A-CAE6-4FE3-C430-9C3B10693F16}"/>
              </a:ext>
            </a:extLst>
          </p:cNvPr>
          <p:cNvSpPr txBox="1"/>
          <p:nvPr/>
        </p:nvSpPr>
        <p:spPr>
          <a:xfrm>
            <a:off x="7098890" y="1654277"/>
            <a:ext cx="4139381" cy="4893647"/>
          </a:xfrm>
          <a:prstGeom prst="rect">
            <a:avLst/>
          </a:prstGeom>
          <a:noFill/>
        </p:spPr>
        <p:txBody>
          <a:bodyPr wrap="square" rtlCol="0">
            <a:spAutoFit/>
          </a:bodyPr>
          <a:lstStyle/>
          <a:p>
            <a:pPr marL="342900" indent="-342900">
              <a:buFont typeface="Wingdings" panose="05000000000000000000" pitchFamily="2" charset="2"/>
              <a:buChar char="§"/>
            </a:pPr>
            <a:endParaRPr lang="en-US" sz="2400" b="1"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b="1" dirty="0">
                <a:solidFill>
                  <a:schemeClr val="tx1"/>
                </a:solidFill>
                <a:latin typeface="Times New Roman" panose="02020603050405020304" pitchFamily="18" charset="0"/>
                <a:cs typeface="Times New Roman" panose="02020603050405020304" pitchFamily="18" charset="0"/>
              </a:rPr>
              <a:t>Power Supply:-</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	USB Cable: Use a USB cable to power 	the Arduino or a portable battery if 	testing 	the model outside.</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Ensure the power source can 	adequately support the combined 	current demands of the LEDs, Wi-Fi 	module, and sensors.</a:t>
            </a:r>
            <a:endParaRPr lang="en-IN" sz="2400" dirty="0">
              <a:latin typeface="Times New Roman" panose="02020603050405020304" pitchFamily="18" charset="0"/>
              <a:cs typeface="Times New Roman" panose="02020603050405020304" pitchFamily="18" charset="0"/>
            </a:endParaRPr>
          </a:p>
          <a:p>
            <a:endParaRPr lang="en-IN" sz="2400" dirty="0"/>
          </a:p>
        </p:txBody>
      </p:sp>
      <p:pic>
        <p:nvPicPr>
          <p:cNvPr id="6" name="Picture 5">
            <a:extLst>
              <a:ext uri="{FF2B5EF4-FFF2-40B4-BE49-F238E27FC236}">
                <a16:creationId xmlns:a16="http://schemas.microsoft.com/office/drawing/2014/main" id="{AEFAF6CE-21D7-B6B8-EF25-EAF4CC14DFF2}"/>
              </a:ext>
            </a:extLst>
          </p:cNvPr>
          <p:cNvPicPr>
            <a:picLocks noChangeAspect="1"/>
          </p:cNvPicPr>
          <p:nvPr/>
        </p:nvPicPr>
        <p:blipFill>
          <a:blip r:embed="rId2"/>
          <a:stretch>
            <a:fillRect/>
          </a:stretch>
        </p:blipFill>
        <p:spPr>
          <a:xfrm>
            <a:off x="276484" y="1975209"/>
            <a:ext cx="6448782" cy="3644964"/>
          </a:xfrm>
          <a:prstGeom prst="rect">
            <a:avLst/>
          </a:prstGeom>
        </p:spPr>
      </p:pic>
    </p:spTree>
    <p:extLst>
      <p:ext uri="{BB962C8B-B14F-4D97-AF65-F5344CB8AC3E}">
        <p14:creationId xmlns:p14="http://schemas.microsoft.com/office/powerpoint/2010/main" val="4201894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22784-3423-3B7A-F685-238A426A0B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B0E3126-3F06-EB19-AD29-CC4900C9F115}"/>
              </a:ext>
            </a:extLst>
          </p:cNvPr>
          <p:cNvSpPr>
            <a:spLocks noGrp="1"/>
          </p:cNvSpPr>
          <p:nvPr>
            <p:ph type="title"/>
          </p:nvPr>
        </p:nvSpPr>
        <p:spPr>
          <a:xfrm>
            <a:off x="768096" y="573909"/>
            <a:ext cx="10652760" cy="655123"/>
          </a:xfrm>
        </p:spPr>
        <p:txBody>
          <a:bodyPr/>
          <a:lstStyle/>
          <a:p>
            <a:pPr algn="ctr"/>
            <a:r>
              <a:rPr lang="en-US" sz="4200" dirty="0">
                <a:latin typeface="Times New Roman" panose="02020603050405020304" pitchFamily="18" charset="0"/>
                <a:cs typeface="Times New Roman" panose="02020603050405020304" pitchFamily="18" charset="0"/>
              </a:rPr>
              <a:t>CLOUD PLATFROM</a:t>
            </a:r>
          </a:p>
        </p:txBody>
      </p:sp>
      <p:sp>
        <p:nvSpPr>
          <p:cNvPr id="2" name="Slide Number Placeholder 1">
            <a:extLst>
              <a:ext uri="{FF2B5EF4-FFF2-40B4-BE49-F238E27FC236}">
                <a16:creationId xmlns:a16="http://schemas.microsoft.com/office/drawing/2014/main" id="{BC25C884-D928-B1CC-B6FA-EC07CB57F9A8}"/>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8</a:t>
            </a:fld>
            <a:endParaRPr lang="en-US" dirty="0"/>
          </a:p>
        </p:txBody>
      </p:sp>
      <p:sp>
        <p:nvSpPr>
          <p:cNvPr id="7" name="TextBox 6">
            <a:extLst>
              <a:ext uri="{FF2B5EF4-FFF2-40B4-BE49-F238E27FC236}">
                <a16:creationId xmlns:a16="http://schemas.microsoft.com/office/drawing/2014/main" id="{3074064C-AC77-F62A-056E-0E1A564F7B6E}"/>
              </a:ext>
            </a:extLst>
          </p:cNvPr>
          <p:cNvSpPr txBox="1"/>
          <p:nvPr/>
        </p:nvSpPr>
        <p:spPr>
          <a:xfrm>
            <a:off x="768096" y="1546122"/>
            <a:ext cx="10333703" cy="5475858"/>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BLYKN: </a:t>
            </a:r>
            <a:r>
              <a:rPr lang="en-US" sz="2100" b="0" i="0" dirty="0">
                <a:effectLst/>
                <a:latin typeface="Times New Roman" panose="02020603050405020304" pitchFamily="18" charset="0"/>
                <a:cs typeface="Times New Roman" panose="02020603050405020304" pitchFamily="18" charset="0"/>
              </a:rPr>
              <a:t>The Blynk app is a low-code IoT platform that </a:t>
            </a:r>
            <a:r>
              <a:rPr lang="en-US" sz="2100" dirty="0">
                <a:latin typeface="Times New Roman" panose="02020603050405020304" pitchFamily="18" charset="0"/>
                <a:cs typeface="Times New Roman" panose="02020603050405020304" pitchFamily="18" charset="0"/>
              </a:rPr>
              <a:t>allows users to build and manage 	connected hardware.</a:t>
            </a:r>
          </a:p>
          <a:p>
            <a:endParaRPr lang="en-US" sz="2100" b="1" dirty="0">
              <a:latin typeface="Times New Roman" panose="02020603050405020304" pitchFamily="18" charset="0"/>
              <a:cs typeface="Times New Roman" panose="02020603050405020304" pitchFamily="18" charset="0"/>
            </a:endParaRPr>
          </a:p>
          <a:p>
            <a:r>
              <a:rPr lang="en-US" sz="2100" b="1" dirty="0">
                <a:latin typeface="Times New Roman" panose="02020603050405020304" pitchFamily="18" charset="0"/>
                <a:cs typeface="Times New Roman" panose="02020603050405020304" pitchFamily="18" charset="0"/>
              </a:rPr>
              <a:t>USES:</a:t>
            </a:r>
          </a:p>
          <a:p>
            <a:endParaRPr lang="en-US" sz="2100" b="1" dirty="0">
              <a:latin typeface="Times New Roman" panose="02020603050405020304" pitchFamily="18" charset="0"/>
              <a:cs typeface="Times New Roman" panose="02020603050405020304" pitchFamily="18" charset="0"/>
            </a:endParaRPr>
          </a:p>
          <a:p>
            <a:pPr algn="l" fontAlgn="ctr">
              <a:lnSpc>
                <a:spcPts val="1650"/>
              </a:lnSpc>
              <a:spcBef>
                <a:spcPts val="750"/>
              </a:spcBef>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Remotely control devices</a:t>
            </a:r>
            <a:r>
              <a:rPr lang="en-US" sz="2400" b="0" i="0" dirty="0">
                <a:effectLst/>
                <a:latin typeface="Times New Roman" panose="02020603050405020304" pitchFamily="18" charset="0"/>
                <a:cs typeface="Times New Roman" panose="02020603050405020304" pitchFamily="18" charset="0"/>
              </a:rPr>
              <a:t>: Use the app to control connected devices remotely.</a:t>
            </a:r>
          </a:p>
          <a:p>
            <a:pPr algn="l" fontAlgn="ctr">
              <a:lnSpc>
                <a:spcPts val="1650"/>
              </a:lnSpc>
              <a:spcBef>
                <a:spcPts val="750"/>
              </a:spcBef>
              <a:spcAft>
                <a:spcPts val="600"/>
              </a:spcAft>
            </a:pPr>
            <a:r>
              <a:rPr lang="en-US" sz="2400" b="0" i="0" dirty="0">
                <a:effectLst/>
                <a:latin typeface="Times New Roman" panose="02020603050405020304" pitchFamily="18" charset="0"/>
                <a:cs typeface="Times New Roman" panose="02020603050405020304" pitchFamily="18" charset="0"/>
              </a:rPr>
              <a:t> </a:t>
            </a:r>
          </a:p>
          <a:p>
            <a:pPr algn="l">
              <a:lnSpc>
                <a:spcPts val="1650"/>
              </a:lnSpc>
              <a:spcBef>
                <a:spcPts val="750"/>
              </a:spcBef>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Visualize data</a:t>
            </a:r>
            <a:r>
              <a:rPr lang="en-US" sz="2400" b="0" i="0" dirty="0">
                <a:effectLst/>
                <a:latin typeface="Times New Roman" panose="02020603050405020304" pitchFamily="18" charset="0"/>
                <a:cs typeface="Times New Roman" panose="02020603050405020304" pitchFamily="18" charset="0"/>
              </a:rPr>
              <a:t>: View data from devices in the dashboard. </a:t>
            </a:r>
          </a:p>
          <a:p>
            <a:pPr algn="l">
              <a:lnSpc>
                <a:spcPts val="1650"/>
              </a:lnSpc>
              <a:spcBef>
                <a:spcPts val="750"/>
              </a:spcBef>
              <a:spcAft>
                <a:spcPts val="600"/>
              </a:spcAf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algn="l">
              <a:lnSpc>
                <a:spcPts val="1650"/>
              </a:lnSpc>
              <a:spcBef>
                <a:spcPts val="750"/>
              </a:spcBef>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Receive notifications</a:t>
            </a:r>
            <a:r>
              <a:rPr lang="en-US" sz="2400" b="0" i="0" dirty="0">
                <a:effectLst/>
                <a:latin typeface="Times New Roman" panose="02020603050405020304" pitchFamily="18" charset="0"/>
                <a:cs typeface="Times New Roman" panose="02020603050405020304" pitchFamily="18" charset="0"/>
              </a:rPr>
              <a:t>: Configure the app to send push notifications and alerts. </a:t>
            </a:r>
          </a:p>
          <a:p>
            <a:pPr algn="l">
              <a:lnSpc>
                <a:spcPts val="1650"/>
              </a:lnSpc>
              <a:spcBef>
                <a:spcPts val="750"/>
              </a:spcBef>
              <a:spcAft>
                <a:spcPts val="600"/>
              </a:spcAft>
              <a:buFont typeface="Arial" panose="020B0604020202020204" pitchFamily="34" charset="0"/>
              <a:buChar char="•"/>
            </a:pPr>
            <a:endParaRPr lang="en-US" sz="2400" b="1" i="0" dirty="0">
              <a:effectLst/>
              <a:latin typeface="Times New Roman" panose="02020603050405020304" pitchFamily="18" charset="0"/>
              <a:cs typeface="Times New Roman" panose="02020603050405020304" pitchFamily="18" charset="0"/>
            </a:endParaRPr>
          </a:p>
          <a:p>
            <a:pPr algn="l">
              <a:lnSpc>
                <a:spcPts val="1650"/>
              </a:lnSpc>
              <a:spcBef>
                <a:spcPts val="750"/>
              </a:spcBef>
              <a:spcAft>
                <a:spcPts val="600"/>
              </a:spcAft>
              <a:buFont typeface="Arial" panose="020B0604020202020204" pitchFamily="34" charset="0"/>
              <a:buChar char="•"/>
            </a:pPr>
            <a:r>
              <a:rPr lang="en-US" sz="2400" b="1" i="0" dirty="0">
                <a:effectLst/>
                <a:latin typeface="Times New Roman" panose="02020603050405020304" pitchFamily="18" charset="0"/>
                <a:cs typeface="Times New Roman" panose="02020603050405020304" pitchFamily="18" charset="0"/>
              </a:rPr>
              <a:t>Monitor data</a:t>
            </a:r>
            <a:r>
              <a:rPr lang="en-US" sz="2400" b="0" i="0" dirty="0">
                <a:effectLst/>
                <a:latin typeface="Times New Roman" panose="02020603050405020304" pitchFamily="18" charset="0"/>
                <a:cs typeface="Times New Roman" panose="02020603050405020304" pitchFamily="18" charset="0"/>
              </a:rPr>
              <a:t>: Use the app to monitor data from sensors, such as air and water quality, temperature, and humidity</a:t>
            </a:r>
          </a:p>
          <a:p>
            <a:pPr algn="l">
              <a:lnSpc>
                <a:spcPts val="1650"/>
              </a:lnSpc>
              <a:spcBef>
                <a:spcPts val="750"/>
              </a:spcBef>
              <a:spcAft>
                <a:spcPts val="600"/>
              </a:spcAft>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endParaRPr lang="en-IN" sz="21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701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3DDA8-9CDA-9002-91BA-C16F7FB145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A874EB-3101-C933-7697-C300FFC2441E}"/>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9</a:t>
            </a:fld>
            <a:endParaRPr lang="en-US" dirty="0"/>
          </a:p>
        </p:txBody>
      </p:sp>
      <p:pic>
        <p:nvPicPr>
          <p:cNvPr id="9" name="Picture 8">
            <a:extLst>
              <a:ext uri="{FF2B5EF4-FFF2-40B4-BE49-F238E27FC236}">
                <a16:creationId xmlns:a16="http://schemas.microsoft.com/office/drawing/2014/main" id="{877F75EB-459F-6BB4-F0D5-CB742F4104F1}"/>
              </a:ext>
            </a:extLst>
          </p:cNvPr>
          <p:cNvPicPr>
            <a:picLocks noChangeAspect="1"/>
          </p:cNvPicPr>
          <p:nvPr/>
        </p:nvPicPr>
        <p:blipFill>
          <a:blip r:embed="rId2"/>
          <a:stretch>
            <a:fillRect/>
          </a:stretch>
        </p:blipFill>
        <p:spPr>
          <a:xfrm>
            <a:off x="321574" y="1208637"/>
            <a:ext cx="5774426" cy="3067664"/>
          </a:xfrm>
          <a:prstGeom prst="rect">
            <a:avLst/>
          </a:prstGeom>
        </p:spPr>
      </p:pic>
      <p:pic>
        <p:nvPicPr>
          <p:cNvPr id="11" name="Picture 10">
            <a:extLst>
              <a:ext uri="{FF2B5EF4-FFF2-40B4-BE49-F238E27FC236}">
                <a16:creationId xmlns:a16="http://schemas.microsoft.com/office/drawing/2014/main" id="{A451673A-1542-5EE4-2216-BD772ADE76AD}"/>
              </a:ext>
            </a:extLst>
          </p:cNvPr>
          <p:cNvPicPr>
            <a:picLocks noChangeAspect="1"/>
          </p:cNvPicPr>
          <p:nvPr/>
        </p:nvPicPr>
        <p:blipFill>
          <a:blip r:embed="rId3"/>
          <a:stretch>
            <a:fillRect/>
          </a:stretch>
        </p:blipFill>
        <p:spPr>
          <a:xfrm>
            <a:off x="7496722" y="762997"/>
            <a:ext cx="3620671" cy="5866403"/>
          </a:xfrm>
          <a:prstGeom prst="rect">
            <a:avLst/>
          </a:prstGeom>
        </p:spPr>
      </p:pic>
      <p:sp>
        <p:nvSpPr>
          <p:cNvPr id="12" name="TextBox 11">
            <a:extLst>
              <a:ext uri="{FF2B5EF4-FFF2-40B4-BE49-F238E27FC236}">
                <a16:creationId xmlns:a16="http://schemas.microsoft.com/office/drawing/2014/main" id="{05110356-E2FA-DE01-A858-6B3F240FDB49}"/>
              </a:ext>
            </a:extLst>
          </p:cNvPr>
          <p:cNvSpPr txBox="1"/>
          <p:nvPr/>
        </p:nvSpPr>
        <p:spPr>
          <a:xfrm>
            <a:off x="1074607" y="4679844"/>
            <a:ext cx="4699819"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Cloud platform</a:t>
            </a:r>
          </a:p>
        </p:txBody>
      </p:sp>
    </p:spTree>
    <p:extLst>
      <p:ext uri="{BB962C8B-B14F-4D97-AF65-F5344CB8AC3E}">
        <p14:creationId xmlns:p14="http://schemas.microsoft.com/office/powerpoint/2010/main" val="326918101"/>
      </p:ext>
    </p:extLst>
  </p:cSld>
  <p:clrMapOvr>
    <a:masterClrMapping/>
  </p:clrMapOvr>
</p:sld>
</file>

<file path=ppt/theme/theme1.xml><?xml version="1.0" encoding="utf-8"?>
<a:theme xmlns:a="http://schemas.openxmlformats.org/drawingml/2006/main" name="Custom">
  <a:themeElements>
    <a:clrScheme name="TM78453729">
      <a:dk1>
        <a:srgbClr val="000000"/>
      </a:dk1>
      <a:lt1>
        <a:srgbClr val="FFFFFF"/>
      </a:lt1>
      <a:dk2>
        <a:srgbClr val="3F3F3F"/>
      </a:dk2>
      <a:lt2>
        <a:srgbClr val="F2F2F2"/>
      </a:lt2>
      <a:accent1>
        <a:srgbClr val="00682B"/>
      </a:accent1>
      <a:accent2>
        <a:srgbClr val="EFEAE7"/>
      </a:accent2>
      <a:accent3>
        <a:srgbClr val="CD1711"/>
      </a:accent3>
      <a:accent4>
        <a:srgbClr val="651B51"/>
      </a:accent4>
      <a:accent5>
        <a:srgbClr val="2C3A2E"/>
      </a:accent5>
      <a:accent6>
        <a:srgbClr val="B6A650"/>
      </a:accent6>
      <a:hlink>
        <a:srgbClr val="029B2D"/>
      </a:hlink>
      <a:folHlink>
        <a:srgbClr val="029B2D"/>
      </a:folHlink>
    </a:clrScheme>
    <a:fontScheme name="Custom 36">
      <a:majorFont>
        <a:latin typeface="Batang"/>
        <a:ea typeface=""/>
        <a:cs typeface=""/>
      </a:majorFont>
      <a:minorFont>
        <a:latin typeface="Batan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78453729_win32_SD_v5" id="{5665AA9C-4EFF-4FCC-8086-4050069C15ED}" vid="{F66CC29E-A3F9-4341-8B35-47A4E8737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67B38E9C-53F4-45B7-BB77-8539BB7040F8}">
  <ds:schemaRefs>
    <ds:schemaRef ds:uri="http://schemas.microsoft.com/sharepoint/v3/contenttype/forms"/>
  </ds:schemaRefs>
</ds:datastoreItem>
</file>

<file path=customXml/itemProps2.xml><?xml version="1.0" encoding="utf-8"?>
<ds:datastoreItem xmlns:ds="http://schemas.openxmlformats.org/officeDocument/2006/customXml" ds:itemID="{52B7AA3F-15AC-4F4D-8050-3ECF172613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111B19-7283-4751-B1F8-E7CC95678A8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Botanical pitch deck</Template>
  <TotalTime>143</TotalTime>
  <Words>606</Words>
  <Application>Microsoft Office PowerPoint</Application>
  <PresentationFormat>Widescreen</PresentationFormat>
  <Paragraphs>64</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Batang</vt:lpstr>
      <vt:lpstr>Arial</vt:lpstr>
      <vt:lpstr>Calibri</vt:lpstr>
      <vt:lpstr>Times New Roman</vt:lpstr>
      <vt:lpstr>Wingdings</vt:lpstr>
      <vt:lpstr>Custom</vt:lpstr>
      <vt:lpstr>SMART TRAFFIC MANAGEMENT  To Create a scalable cloud and IoT-based infrastructure to monitor and manage urban traffic in real time. Propose how your system would dynamically adjust traffic signals, manage vehicle congestion, and reduce emissions by analyzing real-time data from connected vehicles and traffic cameras.</vt:lpstr>
      <vt:lpstr>INTRODUCTION</vt:lpstr>
      <vt:lpstr>IDEA</vt:lpstr>
      <vt:lpstr>COMPONENTS USED</vt:lpstr>
      <vt:lpstr>CONNECTIONS</vt:lpstr>
      <vt:lpstr>CONNECTIONS</vt:lpstr>
      <vt:lpstr>CONNECTIONS</vt:lpstr>
      <vt:lpstr>CLOUD PLATFROM</vt:lpstr>
      <vt:lpstr>PowerPoint Presentation</vt:lpstr>
      <vt:lpstr>WORKING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AKAJ 23</dc:creator>
  <cp:lastModifiedBy>SORNESH M S</cp:lastModifiedBy>
  <cp:revision>18</cp:revision>
  <dcterms:created xsi:type="dcterms:W3CDTF">2024-11-07T14:57:26Z</dcterms:created>
  <dcterms:modified xsi:type="dcterms:W3CDTF">2024-11-13T05:08:46Z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ClassificationContentMarkingFooterLocations">
    <vt:lpwstr>Office Theme:7</vt:lpwstr>
  </property>
  <property fmtid="{D5CDD505-2E9C-101B-9397-08002B2CF9AE}" pid="5" name="ClassificationContentMarkingFooterText">
    <vt:lpwstr>Classified as Microsoft Confidential</vt:lpwstr>
  </property>
</Properties>
</file>